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7"/>
  </p:notesMasterIdLst>
  <p:handoutMasterIdLst>
    <p:handoutMasterId r:id="rId18"/>
  </p:handoutMasterIdLst>
  <p:sldIdLst>
    <p:sldId id="312" r:id="rId5"/>
    <p:sldId id="313" r:id="rId6"/>
    <p:sldId id="314" r:id="rId7"/>
    <p:sldId id="315" r:id="rId8"/>
    <p:sldId id="317" r:id="rId9"/>
    <p:sldId id="309" r:id="rId10"/>
    <p:sldId id="318" r:id="rId11"/>
    <p:sldId id="311" r:id="rId12"/>
    <p:sldId id="320" r:id="rId13"/>
    <p:sldId id="319" r:id="rId14"/>
    <p:sldId id="321" r:id="rId15"/>
    <p:sldId id="322" r:id="rId16"/>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D649349-57B2-4340-8784-EE36C5D4D746}" v="15" dt="2022-10-10T14:12:05.353"/>
    <p1510:client id="{C9F08E2B-7A65-4710-9326-9B6E3DF5FE33}" v="8" dt="2022-10-10T07:15:01.762"/>
  </p1510:revLst>
</p1510:revInfo>
</file>

<file path=ppt/tableStyles.xml><?xml version="1.0" encoding="utf-8"?>
<a:tblStyleLst xmlns:a="http://schemas.openxmlformats.org/drawingml/2006/main" def="{5C22544A-7EE6-4342-B048-85BDC9FD1C3A}">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7285" autoAdjust="0"/>
    <p:restoredTop sz="24158" autoAdjust="0"/>
  </p:normalViewPr>
  <p:slideViewPr>
    <p:cSldViewPr snapToGrid="0">
      <p:cViewPr varScale="1">
        <p:scale>
          <a:sx n="38" d="100"/>
          <a:sy n="38" d="100"/>
        </p:scale>
        <p:origin x="5620" y="44"/>
      </p:cViewPr>
      <p:guideLst/>
    </p:cSldViewPr>
  </p:slideViewPr>
  <p:notesTextViewPr>
    <p:cViewPr>
      <p:scale>
        <a:sx n="125" d="100"/>
        <a:sy n="125" d="100"/>
      </p:scale>
      <p:origin x="0" y="0"/>
    </p:cViewPr>
  </p:notesTextViewPr>
  <p:sorterViewPr>
    <p:cViewPr>
      <p:scale>
        <a:sx n="50" d="100"/>
        <a:sy n="50" d="100"/>
      </p:scale>
      <p:origin x="0" y="-1075"/>
    </p:cViewPr>
  </p:sorterViewPr>
  <p:notesViewPr>
    <p:cSldViewPr snapToGrid="0" showGuides="1">
      <p:cViewPr varScale="1">
        <p:scale>
          <a:sx n="62" d="100"/>
          <a:sy n="62" d="100"/>
        </p:scale>
        <p:origin x="2856" y="6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2C96ED4D-9974-4266-9636-7DF9434CB37C}" type="datetimeFigureOut">
              <a:rPr lang="sv-SE" smtClean="0"/>
              <a:t>2022-10-19</a:t>
            </a:fld>
            <a:endParaRPr lang="sv-SE"/>
          </a:p>
        </p:txBody>
      </p:sp>
      <p:sp>
        <p:nvSpPr>
          <p:cNvPr id="4" name="Platshållare för sidfot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5" name="Platshållare för bildnumm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6875A873-DB4E-4F59-A8B1-757F0F4852CB}" type="slidenum">
              <a:rPr lang="sv-SE" smtClean="0"/>
              <a:t>‹#›</a:t>
            </a:fld>
            <a:endParaRPr lang="sv-SE"/>
          </a:p>
        </p:txBody>
      </p:sp>
    </p:spTree>
    <p:extLst>
      <p:ext uri="{BB962C8B-B14F-4D97-AF65-F5344CB8AC3E}">
        <p14:creationId xmlns:p14="http://schemas.microsoft.com/office/powerpoint/2010/main" val="401686774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7592141-416E-49B0-82D1-A68B9C506992}" type="datetimeFigureOut">
              <a:rPr lang="sv-SE" smtClean="0"/>
              <a:t>2022-10-19</a:t>
            </a:fld>
            <a:endParaRPr lang="sv-SE"/>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0B863A3-F6DA-432C-A68C-0B1EB56ED58E}" type="slidenum">
              <a:rPr lang="sv-SE" smtClean="0"/>
              <a:t>‹#›</a:t>
            </a:fld>
            <a:endParaRPr lang="sv-SE"/>
          </a:p>
        </p:txBody>
      </p:sp>
    </p:spTree>
    <p:extLst>
      <p:ext uri="{BB962C8B-B14F-4D97-AF65-F5344CB8AC3E}">
        <p14:creationId xmlns:p14="http://schemas.microsoft.com/office/powerpoint/2010/main" val="5064933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www.fhvforskning.se/images/Analysverktyget/Slutrapport%20Ekonomiska%20effekter%20AFA.pdf" TargetMode="External"/><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www.prevent.se/amnesomrade/stress/karaseks-och-theorells-modell/" TargetMode="External"/><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b="1" dirty="0">
                <a:cs typeface="Calibri"/>
              </a:rPr>
              <a:t>Till samtalsledaren:</a:t>
            </a:r>
          </a:p>
          <a:p>
            <a:pPr marL="218648" indent="-218648">
              <a:buFont typeface="Arial"/>
              <a:buChar char="•"/>
            </a:pPr>
            <a:r>
              <a:rPr lang="sv-SE" dirty="0">
                <a:cs typeface="Calibri"/>
              </a:rPr>
              <a:t>Läs igenom materialet och planera utbildningen</a:t>
            </a:r>
          </a:p>
          <a:p>
            <a:pPr marL="218648" indent="-218648">
              <a:buFont typeface="Arial"/>
              <a:buChar char="•"/>
            </a:pPr>
            <a:r>
              <a:rPr lang="sv-SE" dirty="0">
                <a:cs typeface="Calibri"/>
              </a:rPr>
              <a:t>Bjud in deltagare </a:t>
            </a:r>
            <a:r>
              <a:rPr lang="sv-SE" b="0" dirty="0">
                <a:solidFill>
                  <a:srgbClr val="FF0000"/>
                </a:solidFill>
                <a:highlight>
                  <a:srgbClr val="00FF00"/>
                </a:highlight>
                <a:cs typeface="Calibri"/>
              </a:rPr>
              <a:t>till lämpligt </a:t>
            </a:r>
            <a:r>
              <a:rPr lang="sv-SE" b="0" dirty="0" err="1">
                <a:solidFill>
                  <a:srgbClr val="FF0000"/>
                </a:solidFill>
                <a:highlight>
                  <a:srgbClr val="00FF00"/>
                </a:highlight>
                <a:cs typeface="Calibri"/>
              </a:rPr>
              <a:t>mötesforum</a:t>
            </a:r>
            <a:r>
              <a:rPr lang="sv-SE" b="1" dirty="0">
                <a:solidFill>
                  <a:srgbClr val="FF0000"/>
                </a:solidFill>
                <a:highlight>
                  <a:srgbClr val="00FF00"/>
                </a:highlight>
                <a:cs typeface="Calibri"/>
              </a:rPr>
              <a:t> </a:t>
            </a:r>
          </a:p>
          <a:p>
            <a:pPr marL="218648" indent="-218648">
              <a:buFont typeface="Arial"/>
              <a:buChar char="•"/>
            </a:pPr>
            <a:r>
              <a:rPr lang="sv-SE" dirty="0">
                <a:cs typeface="Calibri"/>
              </a:rPr>
              <a:t>Vägled deltagarna genom utbildningspasset och sträva efter ett klimat som inbjuder till diskussion</a:t>
            </a:r>
          </a:p>
          <a:p>
            <a:pPr marL="218648" indent="-218648">
              <a:buFont typeface="Arial"/>
              <a:buChar char="•"/>
            </a:pPr>
            <a:r>
              <a:rPr lang="sv-SE" dirty="0">
                <a:cs typeface="Calibri"/>
              </a:rPr>
              <a:t>Följ upp och planera för uppföljningsträffen</a:t>
            </a:r>
          </a:p>
          <a:p>
            <a:pPr marL="218648" indent="-218648">
              <a:buFont typeface="Arial"/>
              <a:buChar char="•"/>
            </a:pPr>
            <a:endParaRPr lang="sv-SE" dirty="0">
              <a:cs typeface="Calibri"/>
            </a:endParaRPr>
          </a:p>
          <a:p>
            <a:pPr marL="0" indent="0">
              <a:buFont typeface="Arial"/>
              <a:buNone/>
            </a:pPr>
            <a:r>
              <a:rPr lang="sv-SE" b="1" dirty="0">
                <a:cs typeface="Calibri"/>
              </a:rPr>
              <a:t>Introduktion</a:t>
            </a:r>
          </a:p>
          <a:p>
            <a:pPr marL="0" indent="0">
              <a:buFont typeface="Arial"/>
              <a:buNone/>
            </a:pPr>
            <a:r>
              <a:rPr lang="sv-SE" dirty="0">
                <a:cs typeface="Calibri"/>
              </a:rPr>
              <a:t>Utbildningen kommer ta ca 45 minuter och presentationen omfattar 10 bilder. </a:t>
            </a:r>
          </a:p>
          <a:p>
            <a:pPr marL="0" indent="0">
              <a:buFont typeface="Arial"/>
              <a:buNone/>
            </a:pPr>
            <a:endParaRPr lang="sv-SE" b="1" dirty="0">
              <a:cs typeface="Calibri"/>
            </a:endParaRPr>
          </a:p>
          <a:p>
            <a:r>
              <a:rPr lang="sv-SE" b="1" dirty="0">
                <a:cs typeface="Calibri"/>
              </a:rPr>
              <a:t>Fokus för denna utbildning </a:t>
            </a:r>
          </a:p>
          <a:p>
            <a:r>
              <a:rPr lang="sv-SE" dirty="0">
                <a:cs typeface="Calibri"/>
              </a:rPr>
              <a:t>Fokus kommer att ligga på den organisatoriska och sociala arbetsmiljön med fokus på olika områden, t.ex. stressnivåer, hälsosam arbetsbelastning och faktorer som bidrar till hälsosamt arbetsliv, så kallade friskfaktor. </a:t>
            </a:r>
          </a:p>
          <a:p>
            <a:endParaRPr lang="sv-SE" b="1" dirty="0"/>
          </a:p>
          <a:p>
            <a:r>
              <a:rPr lang="sv-SE" b="1" dirty="0"/>
              <a:t>Informera</a:t>
            </a:r>
            <a:r>
              <a:rPr lang="sv-SE" b="1" baseline="0" dirty="0"/>
              <a:t> om v</a:t>
            </a:r>
            <a:r>
              <a:rPr lang="sv-SE" b="1" dirty="0"/>
              <a:t>ikten av samverkan mellan parterna.</a:t>
            </a:r>
            <a:br>
              <a:rPr lang="sv-SE" b="1" dirty="0">
                <a:cs typeface="+mn-lt"/>
              </a:rPr>
            </a:br>
            <a:r>
              <a:rPr lang="sv-SE" dirty="0"/>
              <a:t>Det är viktigt för både arbetstagare</a:t>
            </a:r>
            <a:r>
              <a:rPr lang="sv-SE" baseline="0" dirty="0"/>
              <a:t> och arbetsgivare att man får information om vikten av samverkan mellan parterna. Då en bra arbetsmiljö är avgörande både för arbetstagarens hälsa samt företagens ekonomi och utveckling är detta ingen tvistefråga. Givetvis finns det i vissa detaljfrågor skillnader i hur man ser på problem och lösningar men i sådana fall rekommenderar vi att man kontaktar sin fackliga organisation eller arbetsgivarorganisation för vidare rådgivning.</a:t>
            </a:r>
            <a:endParaRPr lang="sv-SE" dirty="0">
              <a:cs typeface="Calibri"/>
            </a:endParaRPr>
          </a:p>
          <a:p>
            <a:endParaRPr lang="sv-SE" dirty="0">
              <a:cs typeface="Calibri"/>
            </a:endParaRPr>
          </a:p>
          <a:p>
            <a:r>
              <a:rPr lang="sv-SE" b="1" dirty="0"/>
              <a:t>Berätta om vad vi ska prata om.</a:t>
            </a:r>
            <a:endParaRPr lang="en-US" dirty="0"/>
          </a:p>
          <a:p>
            <a:r>
              <a:rPr lang="sv-SE" dirty="0"/>
              <a:t>Vi ska inte prata lagar och föreskrifter utan om att en balanserad arbetsbelastning främjar hälsan och är lönsamt för företaget. Utredningar av bland annat Europeiska arbetsmiljöbyrån har visat att det är lönsamt att arbeta förebyggande med arbetsmiljö. Forskning från Karolinska Institutet (</a:t>
            </a:r>
            <a:r>
              <a:rPr lang="sv-SE" dirty="0">
                <a:hlinkClick r:id="rId3"/>
              </a:rPr>
              <a:t>http://www.fhvforskning.se/images/Analysverktyget/Slutrapport%20Ekonomiska%20effekter%20AFA.pdf</a:t>
            </a:r>
            <a:r>
              <a:rPr lang="sv-SE" dirty="0"/>
              <a:t>) visar att de som upplever arbetsmiljöproblem skattar ca 30-40 % lägre arbetsförmåga - per arbetad timme! Kommer man ifrån den osunda stressen så frigörs energi. Trivs medarbetare och känner de att man hinner med att göra ett gott jobb inom ramen för sin arbetstid får man med automatik en lägre personalomsättning och sjukfrånvaro.</a:t>
            </a:r>
            <a:endParaRPr lang="sv-SE" dirty="0">
              <a:cs typeface="Calibri"/>
            </a:endParaRPr>
          </a:p>
          <a:p>
            <a:endParaRPr lang="sv-SE" dirty="0">
              <a:cs typeface="Calibri"/>
            </a:endParaRPr>
          </a:p>
          <a:p>
            <a:r>
              <a:rPr lang="sv-SE" b="1" dirty="0">
                <a:cs typeface="Calibri" panose="020F0502020204030204"/>
              </a:rPr>
              <a:t>Presentation</a:t>
            </a:r>
          </a:p>
          <a:p>
            <a:r>
              <a:rPr lang="sv-SE" dirty="0"/>
              <a:t>Låt gruppen presentera sig (beroende på storlek på företaget: exempelvis namn, roll och förväntningar).</a:t>
            </a:r>
          </a:p>
          <a:p>
            <a:endParaRPr lang="sv-SE" dirty="0">
              <a:cs typeface="Calibri" panose="020F0502020204030204"/>
            </a:endParaRPr>
          </a:p>
          <a:p>
            <a:r>
              <a:rPr lang="sv-SE" b="1" dirty="0"/>
              <a:t>Samtalsledaren läser påståendet och ställer sedan frågorna nedan. </a:t>
            </a:r>
            <a:endParaRPr lang="sv-SE" b="1" dirty="0">
              <a:cs typeface="+mn-lt"/>
            </a:endParaRPr>
          </a:p>
          <a:p>
            <a:r>
              <a:rPr lang="sv-SE" dirty="0"/>
              <a:t>Påstående: I dag är det mer okej att prata om organisatorisk och social arbetsmiljö än det var för 15 år sedan. </a:t>
            </a:r>
          </a:p>
          <a:p>
            <a:r>
              <a:rPr lang="sv-SE" dirty="0"/>
              <a:t>Frågor: </a:t>
            </a:r>
            <a:r>
              <a:rPr lang="sv-SE" strike="noStrike" dirty="0"/>
              <a:t>Håller gruppen med om detta? </a:t>
            </a:r>
            <a:r>
              <a:rPr lang="sv-SE" dirty="0"/>
              <a:t>Hur är det i dag på våra arbetsplatser?</a:t>
            </a:r>
            <a:endParaRPr lang="sv-SE" dirty="0">
              <a:cs typeface="Calibri"/>
            </a:endParaRPr>
          </a:p>
          <a:p>
            <a:endParaRPr lang="sv-SE" dirty="0">
              <a:cs typeface="Calibri"/>
            </a:endParaRPr>
          </a:p>
          <a:p>
            <a:endParaRPr lang="sv-SE" dirty="0"/>
          </a:p>
          <a:p>
            <a:endParaRPr lang="sv-SE" dirty="0"/>
          </a:p>
        </p:txBody>
      </p:sp>
      <p:sp>
        <p:nvSpPr>
          <p:cNvPr id="4" name="Platshållare för bildnummer 3"/>
          <p:cNvSpPr>
            <a:spLocks noGrp="1"/>
          </p:cNvSpPr>
          <p:nvPr>
            <p:ph type="sldNum" sz="quarter" idx="5"/>
          </p:nvPr>
        </p:nvSpPr>
        <p:spPr/>
        <p:txBody>
          <a:bodyPr/>
          <a:lstStyle/>
          <a:p>
            <a:fld id="{D0B863A3-F6DA-432C-A68C-0B1EB56ED58E}" type="slidenum">
              <a:rPr lang="sv-SE" smtClean="0"/>
              <a:t>1</a:t>
            </a:fld>
            <a:endParaRPr lang="sv-SE"/>
          </a:p>
        </p:txBody>
      </p:sp>
    </p:spTree>
    <p:extLst>
      <p:ext uri="{BB962C8B-B14F-4D97-AF65-F5344CB8AC3E}">
        <p14:creationId xmlns:p14="http://schemas.microsoft.com/office/powerpoint/2010/main" val="376382852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noProof="0" dirty="0">
                <a:cs typeface="Calibri"/>
              </a:rPr>
              <a:t>I det här steget ska de nedtecknade förslagen </a:t>
            </a:r>
            <a:r>
              <a:rPr lang="sv-SE" dirty="0">
                <a:cs typeface="Calibri"/>
              </a:rPr>
              <a:t>kategoriseras</a:t>
            </a:r>
            <a:r>
              <a:rPr lang="sv-SE" noProof="0" dirty="0">
                <a:cs typeface="Calibri"/>
              </a:rPr>
              <a:t>. </a:t>
            </a:r>
          </a:p>
          <a:p>
            <a:endParaRPr lang="sv-SE" noProof="0" dirty="0">
              <a:cs typeface="Calibri"/>
            </a:endParaRPr>
          </a:p>
          <a:p>
            <a:r>
              <a:rPr lang="sv-SE" noProof="0" dirty="0">
                <a:cs typeface="Calibri"/>
              </a:rPr>
              <a:t>För att kunna gå vidare med de förbättringsförslag som kommit upp så behöver vi nu kategorisera dessa. Några kanske är mer långsiktiga medans andra kanske kan genomföras redan den här veckan (för en diskussion med deltagarna om vad de tycker). Kanske ska vissa förslag skickas vidare till vd/ledningen medan andra är sådana som deltagarna själva kan genomföra (diskutera konkreta sätt att genomföra förbättringsförslagen, så detaljerat som möjligt). </a:t>
            </a:r>
            <a:r>
              <a:rPr lang="sv-SE" noProof="0" dirty="0" err="1">
                <a:cs typeface="Calibri"/>
              </a:rPr>
              <a:t>Tidsplanera</a:t>
            </a:r>
            <a:r>
              <a:rPr lang="sv-SE" noProof="0" dirty="0">
                <a:cs typeface="Calibri"/>
              </a:rPr>
              <a:t> genomförandet av de åtgärder ni kommer överens om.</a:t>
            </a:r>
          </a:p>
          <a:p>
            <a:endParaRPr lang="sv-SE" noProof="0" dirty="0">
              <a:cs typeface="Calibri"/>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sv-SE" noProof="0" dirty="0">
                <a:cs typeface="Calibri"/>
              </a:rPr>
              <a:t>Efter kategoriseringen ska ni bestämma ett nytt datum för nästa träff (om inte detta redan gjorts </a:t>
            </a:r>
            <a:r>
              <a:rPr lang="sv-SE" dirty="0">
                <a:cs typeface="Calibri"/>
              </a:rPr>
              <a:t>i </a:t>
            </a:r>
            <a:r>
              <a:rPr lang="sv-SE" noProof="0" dirty="0">
                <a:cs typeface="Calibri"/>
              </a:rPr>
              <a:t>samband med att den första träffen bestämdes). </a:t>
            </a:r>
          </a:p>
          <a:p>
            <a:endParaRPr lang="sv-SE" noProof="0" dirty="0">
              <a:cs typeface="Calibri"/>
            </a:endParaRPr>
          </a:p>
          <a:p>
            <a:endParaRPr lang="sv-SE" dirty="0"/>
          </a:p>
        </p:txBody>
      </p:sp>
      <p:sp>
        <p:nvSpPr>
          <p:cNvPr id="4" name="Platshållare för bildnummer 3"/>
          <p:cNvSpPr>
            <a:spLocks noGrp="1"/>
          </p:cNvSpPr>
          <p:nvPr>
            <p:ph type="sldNum" sz="quarter" idx="5"/>
          </p:nvPr>
        </p:nvSpPr>
        <p:spPr/>
        <p:txBody>
          <a:bodyPr/>
          <a:lstStyle/>
          <a:p>
            <a:fld id="{D0B863A3-F6DA-432C-A68C-0B1EB56ED58E}" type="slidenum">
              <a:rPr lang="sv-SE" smtClean="0"/>
              <a:t>10</a:t>
            </a:fld>
            <a:endParaRPr lang="sv-SE"/>
          </a:p>
        </p:txBody>
      </p:sp>
    </p:spTree>
    <p:extLst>
      <p:ext uri="{BB962C8B-B14F-4D97-AF65-F5344CB8AC3E}">
        <p14:creationId xmlns:p14="http://schemas.microsoft.com/office/powerpoint/2010/main" val="160886670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noProof="0" dirty="0">
                <a:cs typeface="Calibri"/>
              </a:rPr>
              <a:t>Jag tycker att vi idag har haft jättebra och kreativa diskussioner och att flera riktigt bra idéer har kommit fram. Jag hoppas såklart att även ni är nöjda med den här träffen och känner att ni har kunnat säga allt som ni har kommit på. Men, skulle det nu vara så att ni idag har tänkt på något som ni av någon anledning har känt att ni inte har velat ta upp i gruppen här idag så är ni självklart välkomna att ta upp det med mig (eller chef samt HR när sådan finns på företagen) även efter träffen. Ni kan även kontakta ert fackförbund om det är så att det är något ni har tänkt på som ni inte vill prata om med någon på företaget. </a:t>
            </a:r>
          </a:p>
          <a:p>
            <a:pPr marL="0" indent="0">
              <a:buFont typeface="Arial"/>
              <a:buNone/>
            </a:pPr>
            <a:endParaRPr lang="sv-SE" noProof="0" dirty="0">
              <a:cs typeface="Calibri"/>
            </a:endParaRPr>
          </a:p>
          <a:p>
            <a:pPr marL="0" indent="0">
              <a:buFont typeface="Arial"/>
              <a:buNone/>
            </a:pPr>
            <a:r>
              <a:rPr lang="sv-SE" noProof="0" dirty="0">
                <a:cs typeface="Calibri"/>
              </a:rPr>
              <a:t>Här finns ytterligare material kring arbetsmiljö </a:t>
            </a:r>
            <a:r>
              <a:rPr lang="sv-SE" dirty="0"/>
              <a:t>https://osakollen.suntarbetsliv.se/jobba-med-osa/</a:t>
            </a:r>
            <a:endParaRPr lang="sv-SE" noProof="0" dirty="0">
              <a:cs typeface="Calibri"/>
            </a:endParaRPr>
          </a:p>
          <a:p>
            <a:endParaRPr lang="sv-SE" dirty="0"/>
          </a:p>
        </p:txBody>
      </p:sp>
      <p:sp>
        <p:nvSpPr>
          <p:cNvPr id="4" name="Platshållare för bildnummer 3"/>
          <p:cNvSpPr>
            <a:spLocks noGrp="1"/>
          </p:cNvSpPr>
          <p:nvPr>
            <p:ph type="sldNum" sz="quarter" idx="5"/>
          </p:nvPr>
        </p:nvSpPr>
        <p:spPr/>
        <p:txBody>
          <a:bodyPr/>
          <a:lstStyle/>
          <a:p>
            <a:fld id="{D0B863A3-F6DA-432C-A68C-0B1EB56ED58E}" type="slidenum">
              <a:rPr lang="sv-SE" smtClean="0"/>
              <a:t>11</a:t>
            </a:fld>
            <a:endParaRPr lang="sv-SE"/>
          </a:p>
        </p:txBody>
      </p:sp>
    </p:spTree>
    <p:extLst>
      <p:ext uri="{BB962C8B-B14F-4D97-AF65-F5344CB8AC3E}">
        <p14:creationId xmlns:p14="http://schemas.microsoft.com/office/powerpoint/2010/main" val="65742292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Tack!</a:t>
            </a:r>
          </a:p>
        </p:txBody>
      </p:sp>
      <p:sp>
        <p:nvSpPr>
          <p:cNvPr id="4" name="Platshållare för bildnummer 3"/>
          <p:cNvSpPr>
            <a:spLocks noGrp="1"/>
          </p:cNvSpPr>
          <p:nvPr>
            <p:ph type="sldNum" sz="quarter" idx="5"/>
          </p:nvPr>
        </p:nvSpPr>
        <p:spPr/>
        <p:txBody>
          <a:bodyPr/>
          <a:lstStyle/>
          <a:p>
            <a:fld id="{D0B863A3-F6DA-432C-A68C-0B1EB56ED58E}" type="slidenum">
              <a:rPr lang="sv-SE" smtClean="0"/>
              <a:t>12</a:t>
            </a:fld>
            <a:endParaRPr lang="sv-SE"/>
          </a:p>
        </p:txBody>
      </p:sp>
    </p:spTree>
    <p:extLst>
      <p:ext uri="{BB962C8B-B14F-4D97-AF65-F5344CB8AC3E}">
        <p14:creationId xmlns:p14="http://schemas.microsoft.com/office/powerpoint/2010/main" val="4108220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Ha ett blädderblock och fyll på med deltagarnas reflektioner! </a:t>
            </a:r>
          </a:p>
          <a:p>
            <a:endParaRPr lang="en-US" dirty="0">
              <a:cs typeface="Calibri"/>
            </a:endParaRPr>
          </a:p>
          <a:p>
            <a:r>
              <a:rPr lang="sv-SE" noProof="0" dirty="0">
                <a:cs typeface="Calibri"/>
              </a:rPr>
              <a:t>Gå igenom fördelarna med att ta tag i eventuella arbetsmiljöproblem (och kanske riskerna med att inte göra det</a:t>
            </a:r>
            <a:r>
              <a:rPr lang="sv-SE" dirty="0">
                <a:cs typeface="Calibri"/>
              </a:rPr>
              <a:t>). Nedan följer ett antal fördelar, välj några att ta upp som exempel innan gruppen får diskutera. </a:t>
            </a:r>
            <a:endParaRPr lang="sv-SE" noProof="0" dirty="0">
              <a:cs typeface="Calibri"/>
            </a:endParaRPr>
          </a:p>
          <a:p>
            <a:endParaRPr lang="sv-SE" dirty="0">
              <a:cs typeface="Calibri"/>
            </a:endParaRPr>
          </a:p>
          <a:p>
            <a:r>
              <a:rPr lang="sv-SE" b="1" dirty="0"/>
              <a:t>Bättre fysisk hälsa. </a:t>
            </a:r>
            <a:r>
              <a:rPr lang="sv-SE" dirty="0"/>
              <a:t>Genom att förbättra den fysiska arbetsmiljön, exempelvis se över buller, ljus och ergonomi minskar risken för ryggproblem, värk, hjärt- och kärlsjukdomar m.m. </a:t>
            </a:r>
            <a:endParaRPr lang="sv-SE" dirty="0">
              <a:cs typeface="Calibri"/>
            </a:endParaRPr>
          </a:p>
          <a:p>
            <a:endParaRPr lang="sv-SE" dirty="0">
              <a:cs typeface="Calibri"/>
            </a:endParaRPr>
          </a:p>
          <a:p>
            <a:r>
              <a:rPr lang="sv-SE" b="1" dirty="0"/>
              <a:t>Bättre psykisk hälsa</a:t>
            </a:r>
            <a:r>
              <a:rPr lang="sv-SE" dirty="0"/>
              <a:t>. En sund organisation med ett gott socialt klimat, där det finns balans och man jobbar med jämställdhet och personlig utveckling, minskar riskerna för sömnstörningar, nedstämdhet och depression m.m. </a:t>
            </a:r>
            <a:endParaRPr lang="sv-SE" dirty="0">
              <a:cs typeface="Calibri"/>
            </a:endParaRPr>
          </a:p>
          <a:p>
            <a:endParaRPr lang="sv-SE" dirty="0">
              <a:cs typeface="Calibri"/>
            </a:endParaRPr>
          </a:p>
          <a:p>
            <a:r>
              <a:rPr lang="sv-SE" b="1" dirty="0"/>
              <a:t>Lägre sjukfrånvaro. </a:t>
            </a:r>
            <a:r>
              <a:rPr lang="sv-SE" dirty="0"/>
              <a:t>Det finns ett positivt samband mellan en bra arbetsmiljö, ett gott arbetsklimat och låg sjukfrånvaro. </a:t>
            </a:r>
            <a:endParaRPr lang="sv-SE" dirty="0">
              <a:cs typeface="Calibri"/>
            </a:endParaRPr>
          </a:p>
          <a:p>
            <a:endParaRPr lang="sv-SE" dirty="0">
              <a:cs typeface="Calibri"/>
            </a:endParaRPr>
          </a:p>
          <a:p>
            <a:r>
              <a:rPr lang="sv-SE" b="1" dirty="0"/>
              <a:t>Lägre personalomsättning. </a:t>
            </a:r>
            <a:r>
              <a:rPr lang="sv-SE" dirty="0"/>
              <a:t>Kompetent personal är en av företagets främsta konkurrensfördelar – och det är kostsamt att rekrytera och lära upp nya. Människor som trivs och mår bra stannar ofta längre på sina jobb. </a:t>
            </a:r>
            <a:endParaRPr lang="sv-SE" dirty="0">
              <a:cs typeface="Calibri"/>
            </a:endParaRPr>
          </a:p>
          <a:p>
            <a:endParaRPr lang="sv-SE" dirty="0">
              <a:cs typeface="Calibri"/>
            </a:endParaRPr>
          </a:p>
          <a:p>
            <a:r>
              <a:rPr lang="sv-SE" b="1" dirty="0"/>
              <a:t>Locka kompetenta medarbetare. </a:t>
            </a:r>
            <a:r>
              <a:rPr lang="sv-SE" dirty="0"/>
              <a:t>Arbetsplatser där människor mår bra är attraktiva arbetsgivare. </a:t>
            </a:r>
            <a:endParaRPr lang="sv-SE" dirty="0">
              <a:cs typeface="Calibri"/>
            </a:endParaRPr>
          </a:p>
          <a:p>
            <a:endParaRPr lang="sv-SE" dirty="0">
              <a:cs typeface="Calibri"/>
            </a:endParaRPr>
          </a:p>
          <a:p>
            <a:r>
              <a:rPr lang="sv-SE" b="1" dirty="0"/>
              <a:t>Engagemanget ökar.</a:t>
            </a:r>
            <a:r>
              <a:rPr lang="sv-SE" dirty="0"/>
              <a:t> De anställdas engagemang i företaget ökar. </a:t>
            </a:r>
            <a:endParaRPr lang="sv-SE" dirty="0">
              <a:cs typeface="Calibri"/>
            </a:endParaRPr>
          </a:p>
          <a:p>
            <a:endParaRPr lang="sv-SE" dirty="0">
              <a:cs typeface="Calibri"/>
            </a:endParaRPr>
          </a:p>
          <a:p>
            <a:r>
              <a:rPr lang="sv-SE" b="1" dirty="0"/>
              <a:t>Färre olyckor.</a:t>
            </a:r>
            <a:r>
              <a:rPr lang="sv-SE" dirty="0"/>
              <a:t> Den som är stressad och trött har ett försämrat omdöme och svårare att koncentrera sig, vilket kan leda till fler misstag och olyckor. Tvärtom gäller också: Vid en god arbetsmiljö är tillbuden färre och förhoppningsvis fungerar tillbudsrapporteringen bättre.</a:t>
            </a:r>
            <a:endParaRPr lang="sv-SE" dirty="0">
              <a:cs typeface="Calibri"/>
            </a:endParaRPr>
          </a:p>
          <a:p>
            <a:r>
              <a:rPr lang="sv-SE" dirty="0"/>
              <a:t> </a:t>
            </a:r>
            <a:endParaRPr lang="sv-SE" dirty="0">
              <a:cs typeface="Calibri"/>
            </a:endParaRPr>
          </a:p>
          <a:p>
            <a:r>
              <a:rPr lang="sv-SE" b="1" dirty="0"/>
              <a:t>Ökad lönsamhet</a:t>
            </a:r>
            <a:r>
              <a:rPr lang="sv-SE" dirty="0"/>
              <a:t>. Verksamhetens ekonomi förbättras när frisktalen ökar, sjukfrånvaron minskar och genom att färre personer behöver rekryteras. Och med ökad produktivitet följer ökad lönsamhet.</a:t>
            </a:r>
          </a:p>
          <a:p>
            <a:endParaRPr lang="sv-SE" dirty="0">
              <a:cs typeface="Calibri"/>
            </a:endParaRPr>
          </a:p>
          <a:p>
            <a:r>
              <a:rPr lang="sv-SE" b="1" dirty="0">
                <a:cs typeface="Calibri"/>
              </a:rPr>
              <a:t>Ökad arbetsglädje och trivsel</a:t>
            </a:r>
            <a:r>
              <a:rPr lang="sv-SE" dirty="0">
                <a:cs typeface="Calibri"/>
              </a:rPr>
              <a:t>. </a:t>
            </a:r>
            <a:endParaRPr lang="sv-SE" dirty="0">
              <a:highlight>
                <a:srgbClr val="FFFF00"/>
              </a:highlight>
              <a:cs typeface="Calibri"/>
            </a:endParaRPr>
          </a:p>
          <a:p>
            <a:endParaRPr lang="sv-SE" dirty="0"/>
          </a:p>
          <a:p>
            <a:endParaRPr lang="sv-SE" dirty="0"/>
          </a:p>
        </p:txBody>
      </p:sp>
      <p:sp>
        <p:nvSpPr>
          <p:cNvPr id="4" name="Platshållare för bildnummer 3"/>
          <p:cNvSpPr>
            <a:spLocks noGrp="1"/>
          </p:cNvSpPr>
          <p:nvPr>
            <p:ph type="sldNum" sz="quarter" idx="5"/>
          </p:nvPr>
        </p:nvSpPr>
        <p:spPr/>
        <p:txBody>
          <a:bodyPr/>
          <a:lstStyle/>
          <a:p>
            <a:fld id="{D0B863A3-F6DA-432C-A68C-0B1EB56ED58E}" type="slidenum">
              <a:rPr lang="sv-SE" smtClean="0"/>
              <a:t>2</a:t>
            </a:fld>
            <a:endParaRPr lang="sv-SE"/>
          </a:p>
        </p:txBody>
      </p:sp>
    </p:spTree>
    <p:extLst>
      <p:ext uri="{BB962C8B-B14F-4D97-AF65-F5344CB8AC3E}">
        <p14:creationId xmlns:p14="http://schemas.microsoft.com/office/powerpoint/2010/main" val="6105638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strike="noStrike" noProof="0" dirty="0"/>
              <a:t>När man talar om arbetsmiljö brukar det första som diskuteras vara den fysiska arbetsmiljön. De flesta tänker på säkra byggställningar, fallskyddsutrustning, ergonomisk arbetsställning m.m. men i den fysiska arbetsmiljön ingår även förutsättningar vid datorarbete såsom höj- och sänkbart skrivbord och rätt belysning. </a:t>
            </a:r>
          </a:p>
          <a:p>
            <a:r>
              <a:rPr lang="sv-SE" noProof="0" dirty="0"/>
              <a:t>Vad som ofta glöms bort är den organisatoriska och sociala arbetsmiljön, vilket är den arbetsmiljö som kanske påverkar er tjänstemän allra mest.</a:t>
            </a:r>
            <a:endParaRPr lang="sv-SE" noProof="0" dirty="0">
              <a:cs typeface="Calibri"/>
            </a:endParaRPr>
          </a:p>
          <a:p>
            <a:r>
              <a:rPr lang="sv-SE" noProof="0" dirty="0"/>
              <a:t>Vad skulle ni säga är exempel på bra eller dåliga saker med arbetsmiljön på er arbetsplats? </a:t>
            </a:r>
            <a:endParaRPr lang="sv-SE" dirty="0"/>
          </a:p>
        </p:txBody>
      </p:sp>
      <p:sp>
        <p:nvSpPr>
          <p:cNvPr id="4" name="Platshållare för bildnummer 3"/>
          <p:cNvSpPr>
            <a:spLocks noGrp="1"/>
          </p:cNvSpPr>
          <p:nvPr>
            <p:ph type="sldNum" sz="quarter" idx="5"/>
          </p:nvPr>
        </p:nvSpPr>
        <p:spPr/>
        <p:txBody>
          <a:bodyPr/>
          <a:lstStyle/>
          <a:p>
            <a:fld id="{D0B863A3-F6DA-432C-A68C-0B1EB56ED58E}" type="slidenum">
              <a:rPr lang="sv-SE" smtClean="0"/>
              <a:t>3</a:t>
            </a:fld>
            <a:endParaRPr lang="sv-SE"/>
          </a:p>
        </p:txBody>
      </p:sp>
    </p:spTree>
    <p:extLst>
      <p:ext uri="{BB962C8B-B14F-4D97-AF65-F5344CB8AC3E}">
        <p14:creationId xmlns:p14="http://schemas.microsoft.com/office/powerpoint/2010/main" val="28866293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noProof="0" dirty="0"/>
              <a:t>Här följer några exempel på vad som kan påverka den organisatoriska och sociala arbetsmiljön: </a:t>
            </a:r>
            <a:endParaRPr lang="sv-SE" noProof="0" dirty="0">
              <a:cs typeface="Calibri"/>
            </a:endParaRPr>
          </a:p>
          <a:p>
            <a:pPr marL="218648" indent="-218648">
              <a:buFont typeface="Arial"/>
              <a:buChar char="•"/>
            </a:pPr>
            <a:r>
              <a:rPr lang="sv-SE" noProof="0" dirty="0"/>
              <a:t>För hög arbetsbelastning</a:t>
            </a:r>
            <a:endParaRPr lang="sv-SE" noProof="0" dirty="0">
              <a:cs typeface="Calibri"/>
            </a:endParaRPr>
          </a:p>
          <a:p>
            <a:pPr marL="218648" indent="-218648">
              <a:buFont typeface="Arial"/>
              <a:buChar char="•"/>
            </a:pPr>
            <a:r>
              <a:rPr lang="sv-SE" noProof="0" dirty="0"/>
              <a:t>Avsaknad av tid till återhämtning</a:t>
            </a:r>
            <a:endParaRPr lang="sv-SE" noProof="0" dirty="0">
              <a:cs typeface="Calibri"/>
            </a:endParaRPr>
          </a:p>
          <a:p>
            <a:pPr marL="218648" indent="-218648">
              <a:buFont typeface="Arial"/>
              <a:buChar char="•"/>
            </a:pPr>
            <a:r>
              <a:rPr lang="sv-SE" noProof="0" dirty="0"/>
              <a:t>Tid- och energitjuvar, som i vissa fall är inofficiella arbetsuppgifter, såsom administration, teknikstrul och svårhanterade system</a:t>
            </a:r>
            <a:endParaRPr lang="sv-SE" b="1" noProof="0" dirty="0">
              <a:cs typeface="Calibri"/>
            </a:endParaRPr>
          </a:p>
          <a:p>
            <a:pPr marL="218648" indent="-218648">
              <a:buFont typeface="Arial"/>
              <a:buChar char="•"/>
            </a:pPr>
            <a:r>
              <a:rPr lang="sv-SE" noProof="0" dirty="0"/>
              <a:t>Otydligt ledarskap</a:t>
            </a:r>
            <a:endParaRPr lang="sv-SE" noProof="0" dirty="0">
              <a:cs typeface="Calibri"/>
            </a:endParaRPr>
          </a:p>
          <a:p>
            <a:pPr marL="218648" indent="-218648">
              <a:buFont typeface="Arial"/>
              <a:buChar char="•"/>
            </a:pPr>
            <a:r>
              <a:rPr lang="sv-SE" noProof="0" dirty="0"/>
              <a:t>Otydliga förväntningar på den anställde (tillgänglighet, produktivitetsnivå)</a:t>
            </a:r>
            <a:endParaRPr lang="sv-SE" noProof="0" dirty="0">
              <a:cs typeface="Calibri"/>
            </a:endParaRPr>
          </a:p>
          <a:p>
            <a:pPr marL="218648" indent="-218648">
              <a:buFont typeface="Arial"/>
              <a:buChar char="•"/>
            </a:pPr>
            <a:r>
              <a:rPr lang="sv-SE" noProof="0" dirty="0"/>
              <a:t>Ensamhet i sin yrkesroll, avsaknaden av någon att bolla med</a:t>
            </a:r>
            <a:endParaRPr lang="sv-SE" noProof="0" dirty="0">
              <a:cs typeface="Calibri"/>
            </a:endParaRPr>
          </a:p>
          <a:p>
            <a:pPr marL="218648" indent="-218648">
              <a:buFont typeface="Arial"/>
              <a:buChar char="•"/>
            </a:pPr>
            <a:r>
              <a:rPr lang="sv-SE" noProof="0" dirty="0"/>
              <a:t>Otydlighet i vad som ska prioriteras</a:t>
            </a:r>
          </a:p>
          <a:p>
            <a:pPr marL="218648" marR="0" lvl="0" indent="-218648" algn="l" defTabSz="914400" rtl="0" eaLnBrk="1" fontAlgn="auto" latinLnBrk="0" hangingPunct="1">
              <a:lnSpc>
                <a:spcPct val="100000"/>
              </a:lnSpc>
              <a:spcBef>
                <a:spcPts val="0"/>
              </a:spcBef>
              <a:spcAft>
                <a:spcPts val="0"/>
              </a:spcAft>
              <a:buClrTx/>
              <a:buSzTx/>
              <a:buFont typeface="Arial"/>
              <a:buChar char="•"/>
              <a:tabLst/>
              <a:defRPr/>
            </a:pPr>
            <a:r>
              <a:rPr lang="sv-SE" i="0" noProof="0" dirty="0"/>
              <a:t>Kontroll över arbetsuppgifterna </a:t>
            </a:r>
          </a:p>
          <a:p>
            <a:pPr marL="218648" marR="0" lvl="0" indent="-218648" algn="l" defTabSz="914400" rtl="0" eaLnBrk="1" fontAlgn="auto" latinLnBrk="0" hangingPunct="1">
              <a:lnSpc>
                <a:spcPct val="100000"/>
              </a:lnSpc>
              <a:spcBef>
                <a:spcPts val="0"/>
              </a:spcBef>
              <a:spcAft>
                <a:spcPts val="0"/>
              </a:spcAft>
              <a:buClrTx/>
              <a:buSzTx/>
              <a:buFont typeface="Arial"/>
              <a:buChar char="•"/>
              <a:tabLst/>
              <a:defRPr/>
            </a:pPr>
            <a:r>
              <a:rPr lang="sv-SE" i="0" noProof="0" dirty="0"/>
              <a:t>Det finns en modell som heter </a:t>
            </a:r>
            <a:r>
              <a:rPr lang="sv-SE" i="0" noProof="0" dirty="0" err="1"/>
              <a:t>Karasek</a:t>
            </a:r>
            <a:r>
              <a:rPr lang="sv-SE" i="0" noProof="0" dirty="0"/>
              <a:t> Theorells krav/kontroll/stöd-modell. Länk till modellen: </a:t>
            </a:r>
            <a:r>
              <a:rPr lang="sv-SE" i="0" dirty="0">
                <a:hlinkClick r:id="rId3"/>
              </a:rPr>
              <a:t>https://www.prevent.se/amnesomrade/stress/</a:t>
            </a:r>
            <a:r>
              <a:rPr lang="sv-SE" i="0">
                <a:hlinkClick r:id="rId3"/>
              </a:rPr>
              <a:t>karaseks-och-theorells-modell/</a:t>
            </a:r>
            <a:r>
              <a:rPr lang="sv-SE" i="0"/>
              <a:t> </a:t>
            </a:r>
            <a:r>
              <a:rPr lang="sv-SE" i="0" dirty="0"/>
              <a:t>Om du som leder utbildningen behöver ytterligare information om modellen kan du kontakta </a:t>
            </a:r>
            <a:r>
              <a:rPr lang="sv-SE" i="0" dirty="0" err="1"/>
              <a:t>Prevent</a:t>
            </a:r>
            <a:r>
              <a:rPr lang="sv-SE" i="0" dirty="0"/>
              <a:t>. </a:t>
            </a:r>
            <a:endParaRPr lang="sv-SE" dirty="0">
              <a:cs typeface="Calibri"/>
            </a:endParaRPr>
          </a:p>
          <a:p>
            <a:pPr marL="218648" indent="-218648">
              <a:buFont typeface="Arial"/>
              <a:buChar char="•"/>
            </a:pPr>
            <a:endParaRPr lang="sv-SE" dirty="0"/>
          </a:p>
          <a:p>
            <a:pPr marL="0" indent="0">
              <a:buFont typeface="Arial"/>
              <a:buNone/>
            </a:pPr>
            <a:r>
              <a:rPr lang="sv-SE" dirty="0"/>
              <a:t>Ställ frågan, vad gruppen anser ingår i begreppet arbetsmiljö? Försök sedan utifrån svaren som kommer in styra in på den organisatoriska och sociala arbetsmiljön och bort från den fysiska arbetsmiljön.</a:t>
            </a:r>
            <a:endParaRPr lang="sv-SE" dirty="0">
              <a:cs typeface="Calibri"/>
            </a:endParaRPr>
          </a:p>
          <a:p>
            <a:endParaRPr lang="sv-SE" dirty="0"/>
          </a:p>
          <a:p>
            <a:endParaRPr lang="sv-SE" dirty="0"/>
          </a:p>
        </p:txBody>
      </p:sp>
      <p:sp>
        <p:nvSpPr>
          <p:cNvPr id="4" name="Platshållare för bildnummer 3"/>
          <p:cNvSpPr>
            <a:spLocks noGrp="1"/>
          </p:cNvSpPr>
          <p:nvPr>
            <p:ph type="sldNum" sz="quarter" idx="5"/>
          </p:nvPr>
        </p:nvSpPr>
        <p:spPr/>
        <p:txBody>
          <a:bodyPr/>
          <a:lstStyle/>
          <a:p>
            <a:fld id="{D0B863A3-F6DA-432C-A68C-0B1EB56ED58E}" type="slidenum">
              <a:rPr lang="sv-SE" smtClean="0"/>
              <a:t>4</a:t>
            </a:fld>
            <a:endParaRPr lang="sv-SE"/>
          </a:p>
        </p:txBody>
      </p:sp>
    </p:spTree>
    <p:extLst>
      <p:ext uri="{BB962C8B-B14F-4D97-AF65-F5344CB8AC3E}">
        <p14:creationId xmlns:p14="http://schemas.microsoft.com/office/powerpoint/2010/main" val="15437471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cs typeface="Calibri"/>
              </a:rPr>
              <a:t>Dra igång filmen som är tänkt att fungera som en introduktion. </a:t>
            </a:r>
          </a:p>
          <a:p>
            <a:endParaRPr lang="sv-SE" b="1" i="0" u="none" strike="noStrike" dirty="0">
              <a:solidFill>
                <a:srgbClr val="9399F5"/>
              </a:solidFill>
              <a:effectLst/>
              <a:latin typeface="Segoe UI" panose="020B0502040204020203" pitchFamily="34" charset="0"/>
              <a:cs typeface="Calibri"/>
            </a:endParaRPr>
          </a:p>
          <a:p>
            <a:r>
              <a:rPr lang="sv-SE" b="1" dirty="0">
                <a:cs typeface="Calibri"/>
              </a:rPr>
              <a:t>Vilka tankar väcks av filmen?</a:t>
            </a:r>
          </a:p>
          <a:p>
            <a:r>
              <a:rPr lang="sv-SE" dirty="0"/>
              <a:t>Presentationen handlar i huvudsak om arbetsbelastning. Filmen berör även arbetstidens förläggning och kränkande särbehandling. Arbetstidens förläggning är normalt inte problemet för våra tjänstemän. Kränkande särbehandling kan i det här sammanhanget tänka sig orsakas av hög arbetsbelastning. Motsatsen gäller också, en dålig stämning på arbetsplatsen ger givetvis också en högre mental belastning.</a:t>
            </a:r>
            <a:endParaRPr lang="sv-SE" dirty="0">
              <a:cs typeface="Calibri"/>
            </a:endParaRPr>
          </a:p>
          <a:p>
            <a:endParaRPr lang="sv-SE" dirty="0"/>
          </a:p>
          <a:p>
            <a:r>
              <a:rPr lang="sv-SE" dirty="0"/>
              <a:t>Områdena arbetsbelastning, kränkande särbehandling och arbetstidens förläggning är de tre huvudområdena i AFS 2015:4 Organisatorisk och social arbetsmiljö.</a:t>
            </a:r>
            <a:endParaRPr lang="sv-SE" dirty="0">
              <a:cs typeface="Calibri"/>
            </a:endParaRPr>
          </a:p>
          <a:p>
            <a:r>
              <a:rPr lang="sv-SE" dirty="0">
                <a:cs typeface="Calibri"/>
              </a:rPr>
              <a:t>Organisatorisk arbetsmiljö handlar om hur arbetet ordnas, styrs och kommuniceras och även hur beslut fattas i verksamheten. Social arbetsmiljö handlar om hur vi samspelar och pratar med varandra.</a:t>
            </a:r>
          </a:p>
          <a:p>
            <a:endParaRPr lang="sv-SE" dirty="0">
              <a:cs typeface="Calibri"/>
            </a:endParaRPr>
          </a:p>
          <a:p>
            <a:pPr algn="l"/>
            <a:r>
              <a:rPr lang="sv-SE" dirty="0">
                <a:cs typeface="Calibri"/>
              </a:rPr>
              <a:t>Filmen har tagits fram av Sunt arbetsliv (https://www.suntarbetsliv.se/) vars uppgift är att ge inspiration och verktyg för en friskare arbetsplats inom kommun och region. Deras tips och råd kan med fördel användas inom andra sektorer så som inom vår sektor. Sunt arbetsliv har en mycket bra palett med hur andra arbetar med sin arbetsmiljö exempelvis inom följande områden;</a:t>
            </a:r>
          </a:p>
          <a:p>
            <a:r>
              <a:rPr lang="sv-SE" dirty="0">
                <a:cs typeface="Calibri"/>
              </a:rPr>
              <a:t>1. Stötta era chefer med </a:t>
            </a:r>
            <a:r>
              <a:rPr lang="sv-SE" dirty="0" err="1">
                <a:cs typeface="Calibri"/>
              </a:rPr>
              <a:t>Chefoskopet</a:t>
            </a:r>
            <a:r>
              <a:rPr lang="sv-SE" dirty="0">
                <a:cs typeface="Calibri"/>
              </a:rPr>
              <a:t> (</a:t>
            </a:r>
            <a:r>
              <a:rPr lang="sv-SE" dirty="0"/>
              <a:t>https://chefoskopet.suntarbetsliv.se/)</a:t>
            </a:r>
            <a:endParaRPr lang="sv-SE" dirty="0">
              <a:cs typeface="Calibri"/>
            </a:endParaRPr>
          </a:p>
          <a:p>
            <a:r>
              <a:rPr lang="sv-SE" dirty="0">
                <a:cs typeface="Calibri"/>
              </a:rPr>
              <a:t>2. Gemensamt säkerhetsarbete - bättre för alla</a:t>
            </a:r>
          </a:p>
          <a:p>
            <a:r>
              <a:rPr lang="sv-SE" dirty="0">
                <a:cs typeface="Calibri"/>
              </a:rPr>
              <a:t>3. OSA utbildningen – gemensam bas för chefer och skyddsombud (</a:t>
            </a:r>
            <a:r>
              <a:rPr lang="sv-SE" dirty="0"/>
              <a:t>https://osautbildningen.suntarbetsliv.se/)</a:t>
            </a:r>
            <a:endParaRPr lang="sv-SE" dirty="0">
              <a:cs typeface="Calibri"/>
            </a:endParaRPr>
          </a:p>
          <a:p>
            <a:r>
              <a:rPr lang="sv-SE" dirty="0">
                <a:cs typeface="Calibri"/>
              </a:rPr>
              <a:t>4. Stress och balans</a:t>
            </a:r>
          </a:p>
          <a:p>
            <a:endParaRPr lang="sv-SE" dirty="0"/>
          </a:p>
          <a:p>
            <a:endParaRPr lang="sv-SE" dirty="0"/>
          </a:p>
          <a:p>
            <a:endParaRPr lang="sv-SE" dirty="0"/>
          </a:p>
        </p:txBody>
      </p:sp>
      <p:sp>
        <p:nvSpPr>
          <p:cNvPr id="4" name="Platshållare för bildnummer 3"/>
          <p:cNvSpPr>
            <a:spLocks noGrp="1"/>
          </p:cNvSpPr>
          <p:nvPr>
            <p:ph type="sldNum" sz="quarter" idx="5"/>
          </p:nvPr>
        </p:nvSpPr>
        <p:spPr/>
        <p:txBody>
          <a:bodyPr/>
          <a:lstStyle/>
          <a:p>
            <a:fld id="{D0B863A3-F6DA-432C-A68C-0B1EB56ED58E}" type="slidenum">
              <a:rPr lang="sv-SE" smtClean="0"/>
              <a:t>5</a:t>
            </a:fld>
            <a:endParaRPr lang="sv-SE"/>
          </a:p>
        </p:txBody>
      </p:sp>
    </p:spTree>
    <p:extLst>
      <p:ext uri="{BB962C8B-B14F-4D97-AF65-F5344CB8AC3E}">
        <p14:creationId xmlns:p14="http://schemas.microsoft.com/office/powerpoint/2010/main" val="341225003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noProof="0" dirty="0"/>
              <a:t>Vi är varandras arbetsmiljö. Därför har vi alla ett gemensamt ansvar för att skapa en trygg och inkluderande arbetsplats. Arbetsmiljö är allt på jobbet, alltifrån arbetsredskap och maskiner, luft, ljud och ljus till stress, trivsel och arbetsorganisation. </a:t>
            </a:r>
            <a:endParaRPr lang="sv-SE" noProof="0" dirty="0">
              <a:cs typeface="Calibri"/>
            </a:endParaRPr>
          </a:p>
          <a:p>
            <a:endParaRPr lang="sv-SE" noProof="0" dirty="0">
              <a:cs typeface="Calibri"/>
            </a:endParaRPr>
          </a:p>
          <a:p>
            <a:r>
              <a:rPr lang="sv-SE" noProof="0" dirty="0"/>
              <a:t>Ett förebyggande och systematiskt arbetsmiljöarbete leder till en bra arbetsmiljö som gynnar alla. En bra arbetsmiljö: </a:t>
            </a:r>
            <a:endParaRPr lang="sv-SE" noProof="0" dirty="0">
              <a:cs typeface="Calibri"/>
            </a:endParaRPr>
          </a:p>
          <a:p>
            <a:r>
              <a:rPr lang="sv-SE" noProof="0" dirty="0"/>
              <a:t>• ökar trivsel på arbetsplatsen och engagemang i arbetet </a:t>
            </a:r>
            <a:endParaRPr lang="sv-SE" noProof="0" dirty="0">
              <a:cs typeface="Calibri"/>
            </a:endParaRPr>
          </a:p>
          <a:p>
            <a:r>
              <a:rPr lang="sv-SE" noProof="0" dirty="0"/>
              <a:t>• förebygger olycksfall, sjukdom, stress på jobbet </a:t>
            </a:r>
            <a:endParaRPr lang="sv-SE" noProof="0" dirty="0">
              <a:cs typeface="Calibri"/>
            </a:endParaRPr>
          </a:p>
          <a:p>
            <a:endParaRPr lang="sv-SE" noProof="0" dirty="0">
              <a:cs typeface="Calibri"/>
            </a:endParaRPr>
          </a:p>
          <a:p>
            <a:r>
              <a:rPr lang="sv-SE" noProof="0" dirty="0"/>
              <a:t>En bra arbetsmiljö ger också ekonomiska vinster för företaget och hela samhället. Den:   </a:t>
            </a:r>
            <a:endParaRPr lang="sv-SE" noProof="0" dirty="0">
              <a:cs typeface="Calibri"/>
            </a:endParaRPr>
          </a:p>
          <a:p>
            <a:pPr marL="218648" indent="-218648">
              <a:buFont typeface="Arial"/>
              <a:buChar char="•"/>
            </a:pPr>
            <a:r>
              <a:rPr lang="sv-SE" noProof="0" dirty="0"/>
              <a:t>kan minska sjukskrivningarna </a:t>
            </a:r>
            <a:endParaRPr lang="sv-SE" noProof="0" dirty="0">
              <a:cs typeface="Calibri"/>
            </a:endParaRPr>
          </a:p>
          <a:p>
            <a:pPr marL="218648" indent="-218648">
              <a:buFont typeface="Arial"/>
              <a:buChar char="•"/>
            </a:pPr>
            <a:r>
              <a:rPr lang="sv-SE" noProof="0" dirty="0"/>
              <a:t>leda till färre driftstörningar och förbättrad kvalitet</a:t>
            </a:r>
            <a:endParaRPr lang="sv-SE" noProof="0" dirty="0">
              <a:cs typeface="Calibri" panose="020F0502020204030204"/>
            </a:endParaRPr>
          </a:p>
          <a:p>
            <a:endParaRPr lang="sv-SE" noProof="0" dirty="0"/>
          </a:p>
          <a:p>
            <a:pPr>
              <a:buFont typeface="Arial"/>
            </a:pPr>
            <a:r>
              <a:rPr lang="sv-SE" noProof="0" dirty="0">
                <a:cs typeface="Calibri"/>
              </a:rPr>
              <a:t>Enligt vissa beräkningar kan en korttidsfrånvaro (dag 1-14) i snitt kosta 10 % av månadslönen per dag.</a:t>
            </a:r>
          </a:p>
          <a:p>
            <a:endParaRPr lang="sv-SE" dirty="0"/>
          </a:p>
          <a:p>
            <a:endParaRPr lang="sv-SE" dirty="0"/>
          </a:p>
        </p:txBody>
      </p:sp>
      <p:sp>
        <p:nvSpPr>
          <p:cNvPr id="4" name="Platshållare för bildnummer 3"/>
          <p:cNvSpPr>
            <a:spLocks noGrp="1"/>
          </p:cNvSpPr>
          <p:nvPr>
            <p:ph type="sldNum" sz="quarter" idx="5"/>
          </p:nvPr>
        </p:nvSpPr>
        <p:spPr/>
        <p:txBody>
          <a:bodyPr/>
          <a:lstStyle/>
          <a:p>
            <a:fld id="{D0B863A3-F6DA-432C-A68C-0B1EB56ED58E}" type="slidenum">
              <a:rPr lang="sv-SE" smtClean="0"/>
              <a:t>6</a:t>
            </a:fld>
            <a:endParaRPr lang="sv-SE"/>
          </a:p>
        </p:txBody>
      </p:sp>
    </p:spTree>
    <p:extLst>
      <p:ext uri="{BB962C8B-B14F-4D97-AF65-F5344CB8AC3E}">
        <p14:creationId xmlns:p14="http://schemas.microsoft.com/office/powerpoint/2010/main" val="5158433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Ha ett blädderblock och fyll på med deltagarnas reflektioner! </a:t>
            </a:r>
          </a:p>
          <a:p>
            <a:endParaRPr lang="sv-SE" dirty="0"/>
          </a:p>
          <a:p>
            <a:r>
              <a:rPr lang="sv-SE" dirty="0"/>
              <a:t>Det går att dela upp vägen till ohälsosam arbetsbelastning i olika kategorier/scenarier:</a:t>
            </a:r>
            <a:endParaRPr lang="sv-SE" dirty="0">
              <a:cs typeface="Calibri"/>
            </a:endParaRPr>
          </a:p>
          <a:p>
            <a:pPr marL="218648" indent="-218648">
              <a:buFontTx/>
              <a:buChar char="-"/>
            </a:pPr>
            <a:r>
              <a:rPr lang="sv-SE" dirty="0"/>
              <a:t>Individen är uppfylld av sitt arbete och är mycket engagerad. I det här fallet är det mycket svårt för individen att känna när arbetsbelastningen blir för hög och när han/hon börja känna av symptomen kan det ofta ha utvecklats en stressjukdom. I det här fallet är det viktigt att chefen är observant och fångar upp om någon verkar arbeta för mycket, då medarbetaren inte själv uppfattar sin arbetsbelastning som ohälsosam.</a:t>
            </a:r>
            <a:endParaRPr lang="sv-SE" dirty="0">
              <a:cs typeface="Calibri"/>
            </a:endParaRPr>
          </a:p>
          <a:p>
            <a:pPr marL="218648" indent="-218648">
              <a:buFontTx/>
              <a:buChar char="-"/>
            </a:pPr>
            <a:r>
              <a:rPr lang="sv-SE" dirty="0"/>
              <a:t>Arbetsbelastningen ökar succesivt, personen hinner inte med alla uppgifter men gör sitt yttersta för att hålla huvudet över ytan. Här känner individen ofta av att arbetsbelastningen börjar bli ohållbar och här är det viktigt med ett klimat som tillåter att man säger ifrån om man har för mycket att göra.</a:t>
            </a:r>
            <a:endParaRPr lang="sv-SE" dirty="0">
              <a:cs typeface="Calibri"/>
            </a:endParaRPr>
          </a:p>
          <a:p>
            <a:pPr marL="218648" indent="-218648">
              <a:buFontTx/>
              <a:buChar char="-"/>
            </a:pPr>
            <a:r>
              <a:rPr lang="sv-SE" dirty="0"/>
              <a:t>Arbetsbelastningen är OK men medarbetaren råkar ut för en livskris som gör att även en normal arbetsbelastning blir för mycket. Här är det också viktigt att det finns en öppenhet mellan chef och medarbetare så att arbetsbelastningen kan balanseras mot medarbetarens livssituation.</a:t>
            </a:r>
            <a:endParaRPr lang="sv-SE" dirty="0">
              <a:cs typeface="Calibri"/>
            </a:endParaRPr>
          </a:p>
          <a:p>
            <a:endParaRPr lang="sv-SE" dirty="0"/>
          </a:p>
          <a:p>
            <a:r>
              <a:rPr lang="sv-SE" dirty="0"/>
              <a:t>Symptomen på ohälsosam arbetsbelastning kan utvärderas genom medarbetarsamtal/avdelningsmöten eller enkäter (från t.ex. </a:t>
            </a:r>
            <a:r>
              <a:rPr lang="sv-SE" dirty="0" err="1"/>
              <a:t>Prevent</a:t>
            </a:r>
            <a:r>
              <a:rPr lang="sv-SE" dirty="0"/>
              <a:t> eller Sunt Arbetsliv). Med hjälp av att genomföra enkäter som bl.a. finns hos dessa organisationer och analysera resultatet kan man även se om organisationen främjar en hälsosam arbetsbelastning. </a:t>
            </a:r>
            <a:endParaRPr lang="sv-SE" dirty="0">
              <a:cs typeface="Calibri"/>
            </a:endParaRPr>
          </a:p>
          <a:p>
            <a:endParaRPr lang="sv-SE" dirty="0"/>
          </a:p>
          <a:p>
            <a:r>
              <a:rPr lang="sv-SE" dirty="0"/>
              <a:t>Nyckeln till en hälsosam arbetsbelastning är bl.a. återhämtning men kan även vara att se över hur arbetet är organiserat. En hög arbetsbelastning är i sig inte skadlig, den riskerar att bli skadlig om man inte får en tillräcklig återhämtning efteråt. Här kan även en lägre arbetsbelastning över tid bli ohälsosam om man inte får återhämtning.</a:t>
            </a:r>
            <a:endParaRPr lang="sv-SE" dirty="0">
              <a:cs typeface="Calibri" panose="020F0502020204030204"/>
            </a:endParaRPr>
          </a:p>
          <a:p>
            <a:endParaRPr lang="sv-SE" dirty="0">
              <a:cs typeface="Calibri" panose="020F0502020204030204"/>
            </a:endParaRPr>
          </a:p>
          <a:p>
            <a:r>
              <a:rPr lang="sv-SE" dirty="0">
                <a:cs typeface="Calibri" panose="020F0502020204030204"/>
              </a:rPr>
              <a:t>Exempel på återhämtning: fikapauser, äta lunch någon annanstans än vid skrivbordet, gå och hämta kaffe, eller gå och prata med kollega istället för att maila, korta andningsövningar.</a:t>
            </a:r>
          </a:p>
          <a:p>
            <a:endParaRPr lang="sv-SE" dirty="0"/>
          </a:p>
          <a:p>
            <a:r>
              <a:rPr lang="sv-SE" dirty="0"/>
              <a:t>För att få en hälsosam arbetsbelastning är det viktigt att kraven i arbetet är i balans med kraven på fritiden och i familjelivet. I en chefs ansvar ingår att bl.a. ha koll på de anställda, deras arbetsbelastning och våga fråga om någon verkar må dåligt eller drar sig undan.</a:t>
            </a:r>
            <a:r>
              <a:rPr lang="sv-SE" dirty="0">
                <a:cs typeface="Calibri"/>
              </a:rPr>
              <a:t> Som chef är det även viktigt att hjälpa till med prioriteringar.</a:t>
            </a:r>
            <a:endParaRPr lang="sv-SE" dirty="0"/>
          </a:p>
          <a:p>
            <a:endParaRPr lang="sv-SE" dirty="0"/>
          </a:p>
          <a:p>
            <a:endParaRPr lang="sv-SE" dirty="0"/>
          </a:p>
        </p:txBody>
      </p:sp>
      <p:sp>
        <p:nvSpPr>
          <p:cNvPr id="4" name="Platshållare för bildnummer 3"/>
          <p:cNvSpPr>
            <a:spLocks noGrp="1"/>
          </p:cNvSpPr>
          <p:nvPr>
            <p:ph type="sldNum" sz="quarter" idx="5"/>
          </p:nvPr>
        </p:nvSpPr>
        <p:spPr/>
        <p:txBody>
          <a:bodyPr/>
          <a:lstStyle/>
          <a:p>
            <a:fld id="{D0B863A3-F6DA-432C-A68C-0B1EB56ED58E}" type="slidenum">
              <a:rPr lang="sv-SE" smtClean="0"/>
              <a:t>7</a:t>
            </a:fld>
            <a:endParaRPr lang="sv-SE"/>
          </a:p>
        </p:txBody>
      </p:sp>
    </p:spTree>
    <p:extLst>
      <p:ext uri="{BB962C8B-B14F-4D97-AF65-F5344CB8AC3E}">
        <p14:creationId xmlns:p14="http://schemas.microsoft.com/office/powerpoint/2010/main" val="61564217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noProof="0" dirty="0">
                <a:cs typeface="Calibri"/>
              </a:rPr>
              <a:t>Få igång en diskussion kring hur arbetsmiljön (både det positiva och det negativa) ser ut för de närvarande tjänstemännen. Avsätt gärna åtminstone 10 minuter för denna diskussion. Frågorna har skickats ut till deltagarna någon vecka innan träffen. </a:t>
            </a:r>
          </a:p>
          <a:p>
            <a:endParaRPr lang="sv-SE" noProof="0" dirty="0">
              <a:cs typeface="Calibri"/>
            </a:endParaRPr>
          </a:p>
          <a:p>
            <a:r>
              <a:rPr lang="sv-SE" noProof="0" dirty="0">
                <a:cs typeface="Calibri"/>
              </a:rPr>
              <a:t>Hur är det här på våran/eran arbetsplats? Hur upplever ni arbetsmiljön? I den här diskussionen är det fritt fram att ta upp både positiva och negativa saker. Kanske tycker någon att det är alldeles för mycket att göra och att det är väldigt stressigt men att det samtidigt finns en bra gemenskap mellan kollegorna. Hur upplever ni arbetsmiljön? Försök få igång en diskussion!</a:t>
            </a:r>
          </a:p>
          <a:p>
            <a:endParaRPr lang="sv-SE" noProof="0" dirty="0">
              <a:cs typeface="Calibri"/>
            </a:endParaRPr>
          </a:p>
          <a:p>
            <a:r>
              <a:rPr lang="sv-SE" noProof="0" dirty="0">
                <a:cs typeface="Calibri"/>
              </a:rPr>
              <a:t>Vad blir då konsekvenserna av den här arbetsmiljön (försök koppla det till något av de exempel som kommit upp under diskussionen)? </a:t>
            </a:r>
          </a:p>
          <a:p>
            <a:r>
              <a:rPr lang="sv-SE" noProof="0" dirty="0">
                <a:cs typeface="Calibri"/>
              </a:rPr>
              <a:t>Till exempel: Kanske är en konsekvens av att det är stressigt och mycket att göra att det resulterar </a:t>
            </a:r>
            <a:r>
              <a:rPr lang="sv-SE" dirty="0">
                <a:cs typeface="Calibri"/>
              </a:rPr>
              <a:t>i </a:t>
            </a:r>
            <a:r>
              <a:rPr lang="sv-SE" noProof="0" dirty="0">
                <a:cs typeface="Calibri"/>
              </a:rPr>
              <a:t>att arbetet ibland blir lite slarvigt gjort på grund av att man inte har tillräckligt med tid att jobba med det ordentligt</a:t>
            </a:r>
            <a:r>
              <a:rPr lang="sv-SE" dirty="0">
                <a:cs typeface="Calibri"/>
              </a:rPr>
              <a:t>.</a:t>
            </a:r>
            <a:r>
              <a:rPr lang="sv-SE" noProof="0" dirty="0">
                <a:cs typeface="Calibri"/>
              </a:rPr>
              <a:t> </a:t>
            </a:r>
            <a:r>
              <a:rPr lang="sv-SE" dirty="0">
                <a:cs typeface="Calibri"/>
              </a:rPr>
              <a:t>Försök</a:t>
            </a:r>
            <a:r>
              <a:rPr lang="sv-SE" noProof="0" dirty="0">
                <a:cs typeface="Calibri"/>
              </a:rPr>
              <a:t> få igång en diskussion</a:t>
            </a:r>
            <a:r>
              <a:rPr lang="sv-SE" dirty="0">
                <a:cs typeface="Calibri"/>
              </a:rPr>
              <a:t>! </a:t>
            </a:r>
            <a:endParaRPr lang="sv-SE" noProof="0" dirty="0">
              <a:cs typeface="Calibri"/>
            </a:endParaRPr>
          </a:p>
          <a:p>
            <a:endParaRPr lang="sv-SE" noProof="0" dirty="0">
              <a:cs typeface="Calibri"/>
            </a:endParaRPr>
          </a:p>
          <a:p>
            <a:r>
              <a:rPr lang="sv-SE" noProof="0" dirty="0">
                <a:cs typeface="Calibri"/>
              </a:rPr>
              <a:t>Vad påverkar arbetsmiljön som ni/vi har här på företaget? Kanske påverkar stressen på jobbet er när ni kommer hem, t.ex. att ni har svårt att riktigt släppa jobbet. Kanske resulterar det</a:t>
            </a:r>
            <a:r>
              <a:rPr lang="sv-SE" dirty="0">
                <a:cs typeface="Calibri"/>
              </a:rPr>
              <a:t> i</a:t>
            </a:r>
            <a:r>
              <a:rPr lang="sv-SE" noProof="0" dirty="0">
                <a:cs typeface="Calibri"/>
              </a:rPr>
              <a:t> att ni får dåligt samvete eller blir på dåligt humör. </a:t>
            </a:r>
            <a:r>
              <a:rPr lang="sv-SE" dirty="0">
                <a:cs typeface="Calibri"/>
              </a:rPr>
              <a:t>Försök</a:t>
            </a:r>
            <a:r>
              <a:rPr lang="sv-SE" noProof="0" dirty="0">
                <a:cs typeface="Calibri"/>
              </a:rPr>
              <a:t> få igång en diskussion</a:t>
            </a:r>
            <a:r>
              <a:rPr lang="sv-SE" dirty="0">
                <a:cs typeface="Calibri"/>
              </a:rPr>
              <a:t>! </a:t>
            </a:r>
            <a:endParaRPr lang="sv-SE" noProof="0" dirty="0">
              <a:cs typeface="Calibri"/>
            </a:endParaRPr>
          </a:p>
          <a:p>
            <a:endParaRPr lang="sv-SE" dirty="0"/>
          </a:p>
          <a:p>
            <a:endParaRPr lang="sv-SE" dirty="0"/>
          </a:p>
        </p:txBody>
      </p:sp>
      <p:sp>
        <p:nvSpPr>
          <p:cNvPr id="4" name="Platshållare för bildnummer 3"/>
          <p:cNvSpPr>
            <a:spLocks noGrp="1"/>
          </p:cNvSpPr>
          <p:nvPr>
            <p:ph type="sldNum" sz="quarter" idx="5"/>
          </p:nvPr>
        </p:nvSpPr>
        <p:spPr/>
        <p:txBody>
          <a:bodyPr/>
          <a:lstStyle/>
          <a:p>
            <a:fld id="{D0B863A3-F6DA-432C-A68C-0B1EB56ED58E}" type="slidenum">
              <a:rPr lang="sv-SE" smtClean="0"/>
              <a:t>8</a:t>
            </a:fld>
            <a:endParaRPr lang="sv-SE"/>
          </a:p>
        </p:txBody>
      </p:sp>
    </p:spTree>
    <p:extLst>
      <p:ext uri="{BB962C8B-B14F-4D97-AF65-F5344CB8AC3E}">
        <p14:creationId xmlns:p14="http://schemas.microsoft.com/office/powerpoint/2010/main" val="383257558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noProof="0" dirty="0">
                <a:cs typeface="Calibri"/>
              </a:rPr>
              <a:t>Få igång en diskussion, gärna omkring ca 10 minuter, kring hur situationen kan bli bättre. </a:t>
            </a:r>
          </a:p>
          <a:p>
            <a:endParaRPr lang="sv-SE" noProof="0" dirty="0">
              <a:cs typeface="Calibri"/>
            </a:endParaRPr>
          </a:p>
          <a:p>
            <a:r>
              <a:rPr lang="sv-SE" noProof="0" dirty="0">
                <a:cs typeface="Calibri"/>
              </a:rPr>
              <a:t>Om det är en större grupp så ska den </a:t>
            </a:r>
            <a:r>
              <a:rPr lang="sv-SE" dirty="0">
                <a:cs typeface="Calibri"/>
              </a:rPr>
              <a:t>i </a:t>
            </a:r>
            <a:r>
              <a:rPr lang="sv-SE" noProof="0" dirty="0">
                <a:cs typeface="Calibri"/>
              </a:rPr>
              <a:t>detta steg delas upp </a:t>
            </a:r>
            <a:r>
              <a:rPr lang="sv-SE" dirty="0">
                <a:cs typeface="Calibri"/>
              </a:rPr>
              <a:t>i </a:t>
            </a:r>
            <a:r>
              <a:rPr lang="sv-SE" noProof="0" dirty="0">
                <a:cs typeface="Calibri"/>
              </a:rPr>
              <a:t>grupper om cirka 2-3 personer (om ni är ett mindre företag räcker det med en grupp).  </a:t>
            </a:r>
          </a:p>
          <a:p>
            <a:endParaRPr lang="sv-SE" noProof="0" dirty="0">
              <a:cs typeface="Calibri"/>
            </a:endParaRPr>
          </a:p>
          <a:p>
            <a:r>
              <a:rPr lang="sv-SE" noProof="0" dirty="0">
                <a:cs typeface="Calibri"/>
              </a:rPr>
              <a:t>Låt därefter gruppen/grupperna diskutera frågan i ca 5 minuter. Därefter får alla grupper/deltagare presentera sina förslag. </a:t>
            </a:r>
          </a:p>
          <a:p>
            <a:endParaRPr lang="sv-SE" noProof="0" dirty="0">
              <a:cs typeface="Calibri"/>
            </a:endParaRPr>
          </a:p>
          <a:p>
            <a:r>
              <a:rPr lang="sv-SE" noProof="0" dirty="0">
                <a:cs typeface="Calibri"/>
              </a:rPr>
              <a:t>När grupperna presenterar sina förslag skriver du som ledare upp förslagen på en tavla alternativt </a:t>
            </a:r>
            <a:r>
              <a:rPr lang="sv-SE" dirty="0">
                <a:cs typeface="Calibri"/>
              </a:rPr>
              <a:t>ett stort</a:t>
            </a:r>
            <a:r>
              <a:rPr lang="sv-SE" noProof="0" dirty="0">
                <a:cs typeface="Calibri"/>
              </a:rPr>
              <a:t> anteckningsblock.</a:t>
            </a:r>
            <a:r>
              <a:rPr lang="sv-SE" dirty="0">
                <a:cs typeface="Calibri"/>
              </a:rPr>
              <a:t> </a:t>
            </a:r>
            <a:endParaRPr lang="sv-SE" noProof="0" dirty="0">
              <a:cs typeface="Calibri"/>
            </a:endParaRPr>
          </a:p>
          <a:p>
            <a:endParaRPr lang="sv-SE" noProof="0" dirty="0">
              <a:cs typeface="Calibri"/>
            </a:endParaRPr>
          </a:p>
          <a:p>
            <a:r>
              <a:rPr lang="sv-SE" noProof="0" dirty="0">
                <a:cs typeface="Calibri"/>
              </a:rPr>
              <a:t>Exempel på förbättringsförslag: en enklare omorganisering av verksamheten, att de anställda får tydligare instruktioner kring vad det är som förväntas av dem o.s.v.</a:t>
            </a:r>
          </a:p>
          <a:p>
            <a:endParaRPr lang="sv-SE" noProof="0" dirty="0">
              <a:cs typeface="Calibri"/>
            </a:endParaRPr>
          </a:p>
          <a:p>
            <a:r>
              <a:rPr lang="sv-SE" noProof="0" dirty="0">
                <a:cs typeface="Calibri"/>
              </a:rPr>
              <a:t>Här får ni tänka både stort och smått och jag vill poängtera att det inte finns några rätt eller fel utan att alla förslag är välkomna. </a:t>
            </a:r>
          </a:p>
          <a:p>
            <a:endParaRPr lang="sv-SE" dirty="0"/>
          </a:p>
          <a:p>
            <a:endParaRPr lang="sv-SE" dirty="0"/>
          </a:p>
        </p:txBody>
      </p:sp>
      <p:sp>
        <p:nvSpPr>
          <p:cNvPr id="4" name="Platshållare för bildnummer 3"/>
          <p:cNvSpPr>
            <a:spLocks noGrp="1"/>
          </p:cNvSpPr>
          <p:nvPr>
            <p:ph type="sldNum" sz="quarter" idx="5"/>
          </p:nvPr>
        </p:nvSpPr>
        <p:spPr/>
        <p:txBody>
          <a:bodyPr/>
          <a:lstStyle/>
          <a:p>
            <a:fld id="{D0B863A3-F6DA-432C-A68C-0B1EB56ED58E}" type="slidenum">
              <a:rPr lang="sv-SE" smtClean="0"/>
              <a:t>9</a:t>
            </a:fld>
            <a:endParaRPr lang="sv-SE"/>
          </a:p>
        </p:txBody>
      </p:sp>
    </p:spTree>
    <p:extLst>
      <p:ext uri="{BB962C8B-B14F-4D97-AF65-F5344CB8AC3E}">
        <p14:creationId xmlns:p14="http://schemas.microsoft.com/office/powerpoint/2010/main" val="14787095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1_Start med bild och rubrik 1">
    <p:bg>
      <p:bgPr>
        <a:solidFill>
          <a:schemeClr val="accent1"/>
        </a:solidFill>
        <a:effectLst/>
      </p:bgPr>
    </p:bg>
    <p:spTree>
      <p:nvGrpSpPr>
        <p:cNvPr id="1" name=""/>
        <p:cNvGrpSpPr/>
        <p:nvPr/>
      </p:nvGrpSpPr>
      <p:grpSpPr>
        <a:xfrm>
          <a:off x="0" y="0"/>
          <a:ext cx="0" cy="0"/>
          <a:chOff x="0" y="0"/>
          <a:chExt cx="0" cy="0"/>
        </a:xfrm>
      </p:grpSpPr>
      <p:sp>
        <p:nvSpPr>
          <p:cNvPr id="2" name="Rubrik 1"/>
          <p:cNvSpPr>
            <a:spLocks noGrp="1"/>
          </p:cNvSpPr>
          <p:nvPr>
            <p:ph type="ctrTitle"/>
          </p:nvPr>
        </p:nvSpPr>
        <p:spPr>
          <a:xfrm>
            <a:off x="0" y="2309325"/>
            <a:ext cx="12192000" cy="2232000"/>
          </a:xfrm>
          <a:solidFill>
            <a:schemeClr val="bg1">
              <a:alpha val="50000"/>
            </a:schemeClr>
          </a:solidFill>
          <a:ln>
            <a:noFill/>
          </a:ln>
        </p:spPr>
        <p:txBody>
          <a:bodyPr lIns="684000" rIns="684000" anchor="ctr" anchorCtr="0"/>
          <a:lstStyle>
            <a:lvl1pPr algn="l">
              <a:defRPr sz="6000">
                <a:solidFill>
                  <a:schemeClr val="bg1"/>
                </a:solidFill>
              </a:defRPr>
            </a:lvl1pPr>
          </a:lstStyle>
          <a:p>
            <a:r>
              <a:rPr lang="sv-SE"/>
              <a:t>Klicka här för att ändra mall för rubrikformat</a:t>
            </a:r>
            <a:endParaRPr lang="sv-SE" dirty="0"/>
          </a:p>
        </p:txBody>
      </p:sp>
      <p:sp>
        <p:nvSpPr>
          <p:cNvPr id="4" name="Platshållare för datum 3"/>
          <p:cNvSpPr>
            <a:spLocks noGrp="1"/>
          </p:cNvSpPr>
          <p:nvPr>
            <p:ph type="dt" sz="half" idx="10"/>
          </p:nvPr>
        </p:nvSpPr>
        <p:spPr>
          <a:xfrm>
            <a:off x="731839" y="7225762"/>
            <a:ext cx="914710" cy="108000"/>
          </a:xfrm>
        </p:spPr>
        <p:txBody>
          <a:bodyPr/>
          <a:lstStyle/>
          <a:p>
            <a:fld id="{57E810E0-59F3-4FE5-8651-242FCFBC1152}" type="datetime1">
              <a:rPr lang="sv-SE" smtClean="0"/>
              <a:t>2022-10-19</a:t>
            </a:fld>
            <a:endParaRPr lang="sv-SE" dirty="0"/>
          </a:p>
        </p:txBody>
      </p:sp>
      <p:sp>
        <p:nvSpPr>
          <p:cNvPr id="5" name="Platshållare för sidfot 4"/>
          <p:cNvSpPr>
            <a:spLocks noGrp="1"/>
          </p:cNvSpPr>
          <p:nvPr>
            <p:ph type="ftr" sz="quarter" idx="11"/>
          </p:nvPr>
        </p:nvSpPr>
        <p:spPr>
          <a:xfrm>
            <a:off x="1732085" y="7081350"/>
            <a:ext cx="6421315" cy="252412"/>
          </a:xfrm>
        </p:spPr>
        <p:txBody>
          <a:bodyPr/>
          <a:lstStyle/>
          <a:p>
            <a:r>
              <a:rPr lang="sv-SE" dirty="0"/>
              <a:t>Sidfot</a:t>
            </a:r>
          </a:p>
        </p:txBody>
      </p:sp>
      <p:sp>
        <p:nvSpPr>
          <p:cNvPr id="6" name="Platshållare för bildnummer 5"/>
          <p:cNvSpPr>
            <a:spLocks noGrp="1"/>
          </p:cNvSpPr>
          <p:nvPr>
            <p:ph type="sldNum" sz="quarter" idx="12"/>
          </p:nvPr>
        </p:nvSpPr>
        <p:spPr>
          <a:xfrm>
            <a:off x="731839" y="7081350"/>
            <a:ext cx="914710" cy="108000"/>
          </a:xfrm>
        </p:spPr>
        <p:txBody>
          <a:bodyPr/>
          <a:lstStyle/>
          <a:p>
            <a:fld id="{E8645303-2AAE-45D1-913A-B06AE6474513}" type="slidenum">
              <a:rPr lang="sv-SE" smtClean="0"/>
              <a:t>‹#›</a:t>
            </a:fld>
            <a:endParaRPr lang="sv-SE" dirty="0"/>
          </a:p>
        </p:txBody>
      </p:sp>
    </p:spTree>
    <p:extLst>
      <p:ext uri="{BB962C8B-B14F-4D97-AF65-F5344CB8AC3E}">
        <p14:creationId xmlns:p14="http://schemas.microsoft.com/office/powerpoint/2010/main" val="13276786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blank" preserve="1">
  <p:cSld name="Tom sida utan logotyp">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fld id="{38F41449-A79B-449E-95AA-8B42EB5216ED}" type="datetime1">
              <a:rPr lang="sv-SE" smtClean="0"/>
              <a:t>2022-10-19</a:t>
            </a:fld>
            <a:endParaRPr lang="sv-SE" dirty="0"/>
          </a:p>
        </p:txBody>
      </p:sp>
      <p:sp>
        <p:nvSpPr>
          <p:cNvPr id="3" name="Platshållare för sidfot 2"/>
          <p:cNvSpPr>
            <a:spLocks noGrp="1"/>
          </p:cNvSpPr>
          <p:nvPr>
            <p:ph type="ftr" sz="quarter" idx="11"/>
          </p:nvPr>
        </p:nvSpPr>
        <p:spPr/>
        <p:txBody>
          <a:bodyPr/>
          <a:lstStyle/>
          <a:p>
            <a:r>
              <a:rPr lang="sv-SE" dirty="0"/>
              <a:t>Sidfot</a:t>
            </a:r>
          </a:p>
        </p:txBody>
      </p:sp>
      <p:sp>
        <p:nvSpPr>
          <p:cNvPr id="4" name="Platshållare för bildnummer 3"/>
          <p:cNvSpPr>
            <a:spLocks noGrp="1"/>
          </p:cNvSpPr>
          <p:nvPr>
            <p:ph type="sldNum" sz="quarter" idx="12"/>
          </p:nvPr>
        </p:nvSpPr>
        <p:spPr/>
        <p:txBody>
          <a:bodyPr/>
          <a:lstStyle/>
          <a:p>
            <a:fld id="{E8645303-2AAE-45D1-913A-B06AE6474513}" type="slidenum">
              <a:rPr lang="sv-SE" smtClean="0"/>
              <a:t>‹#›</a:t>
            </a:fld>
            <a:endParaRPr lang="sv-SE" dirty="0"/>
          </a:p>
        </p:txBody>
      </p:sp>
    </p:spTree>
    <p:extLst>
      <p:ext uri="{BB962C8B-B14F-4D97-AF65-F5344CB8AC3E}">
        <p14:creationId xmlns:p14="http://schemas.microsoft.com/office/powerpoint/2010/main" val="25818589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Slut">
    <p:spTree>
      <p:nvGrpSpPr>
        <p:cNvPr id="1" name=""/>
        <p:cNvGrpSpPr/>
        <p:nvPr/>
      </p:nvGrpSpPr>
      <p:grpSpPr>
        <a:xfrm>
          <a:off x="0" y="0"/>
          <a:ext cx="0" cy="0"/>
          <a:chOff x="0" y="0"/>
          <a:chExt cx="0" cy="0"/>
        </a:xfrm>
      </p:grpSpPr>
      <p:sp>
        <p:nvSpPr>
          <p:cNvPr id="3" name="Platshållare för datum 2">
            <a:extLst>
              <a:ext uri="{FF2B5EF4-FFF2-40B4-BE49-F238E27FC236}">
                <a16:creationId xmlns:a16="http://schemas.microsoft.com/office/drawing/2014/main" id="{6F534906-2C5A-4D0D-BE99-3A659A545467}"/>
              </a:ext>
            </a:extLst>
          </p:cNvPr>
          <p:cNvSpPr>
            <a:spLocks noGrp="1"/>
          </p:cNvSpPr>
          <p:nvPr>
            <p:ph type="dt" sz="half" idx="10"/>
          </p:nvPr>
        </p:nvSpPr>
        <p:spPr/>
        <p:txBody>
          <a:bodyPr/>
          <a:lstStyle/>
          <a:p>
            <a:fld id="{6938E1F6-5EF1-4120-9CF4-976DCD7AC5C7}" type="datetime1">
              <a:rPr lang="sv-SE" smtClean="0"/>
              <a:t>2022-10-19</a:t>
            </a:fld>
            <a:endParaRPr lang="sv-SE" dirty="0"/>
          </a:p>
        </p:txBody>
      </p:sp>
      <p:sp>
        <p:nvSpPr>
          <p:cNvPr id="4" name="Platshållare för sidfot 3">
            <a:extLst>
              <a:ext uri="{FF2B5EF4-FFF2-40B4-BE49-F238E27FC236}">
                <a16:creationId xmlns:a16="http://schemas.microsoft.com/office/drawing/2014/main" id="{4F5A632B-6750-44C8-8625-0384A958C135}"/>
              </a:ext>
            </a:extLst>
          </p:cNvPr>
          <p:cNvSpPr>
            <a:spLocks noGrp="1"/>
          </p:cNvSpPr>
          <p:nvPr>
            <p:ph type="ftr" sz="quarter" idx="11"/>
          </p:nvPr>
        </p:nvSpPr>
        <p:spPr/>
        <p:txBody>
          <a:bodyPr/>
          <a:lstStyle/>
          <a:p>
            <a:r>
              <a:rPr lang="sv-SE" dirty="0"/>
              <a:t>Sidfot</a:t>
            </a:r>
          </a:p>
        </p:txBody>
      </p:sp>
      <p:sp>
        <p:nvSpPr>
          <p:cNvPr id="5" name="Platshållare för bildnummer 4">
            <a:extLst>
              <a:ext uri="{FF2B5EF4-FFF2-40B4-BE49-F238E27FC236}">
                <a16:creationId xmlns:a16="http://schemas.microsoft.com/office/drawing/2014/main" id="{400425B2-6912-424F-BD0A-7BF3047FEF58}"/>
              </a:ext>
            </a:extLst>
          </p:cNvPr>
          <p:cNvSpPr>
            <a:spLocks noGrp="1"/>
          </p:cNvSpPr>
          <p:nvPr>
            <p:ph type="sldNum" sz="quarter" idx="12"/>
          </p:nvPr>
        </p:nvSpPr>
        <p:spPr/>
        <p:txBody>
          <a:bodyPr/>
          <a:lstStyle/>
          <a:p>
            <a:fld id="{E8645303-2AAE-45D1-913A-B06AE6474513}" type="slidenum">
              <a:rPr lang="sv-SE" smtClean="0"/>
              <a:t>‹#›</a:t>
            </a:fld>
            <a:endParaRPr lang="sv-SE" dirty="0"/>
          </a:p>
        </p:txBody>
      </p:sp>
      <p:sp>
        <p:nvSpPr>
          <p:cNvPr id="6" name="textruta 5">
            <a:extLst>
              <a:ext uri="{FF2B5EF4-FFF2-40B4-BE49-F238E27FC236}">
                <a16:creationId xmlns:a16="http://schemas.microsoft.com/office/drawing/2014/main" id="{271E658D-8526-43FE-BF1D-3124E57EEED9}"/>
              </a:ext>
            </a:extLst>
          </p:cNvPr>
          <p:cNvSpPr txBox="1"/>
          <p:nvPr userDrawn="1"/>
        </p:nvSpPr>
        <p:spPr>
          <a:xfrm>
            <a:off x="838200" y="1351508"/>
            <a:ext cx="10439400" cy="4154984"/>
          </a:xfrm>
          <a:prstGeom prst="rect">
            <a:avLst/>
          </a:prstGeom>
          <a:noFill/>
        </p:spPr>
        <p:txBody>
          <a:bodyPr wrap="square" rtlCol="0" anchor="ctr" anchorCtr="0">
            <a:spAutoFit/>
          </a:bodyPr>
          <a:lstStyle/>
          <a:p>
            <a:r>
              <a:rPr lang="sv-SE" sz="8800" dirty="0"/>
              <a:t>Sidor efter denna sida tillhör inte mallen.</a:t>
            </a:r>
          </a:p>
        </p:txBody>
      </p:sp>
    </p:spTree>
    <p:extLst>
      <p:ext uri="{BB962C8B-B14F-4D97-AF65-F5344CB8AC3E}">
        <p14:creationId xmlns:p14="http://schemas.microsoft.com/office/powerpoint/2010/main" val="16284295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2_Start med bild och rubrik 1">
    <p:bg>
      <p:bgPr>
        <a:solidFill>
          <a:schemeClr val="accent1"/>
        </a:solidFill>
        <a:effectLst/>
      </p:bgPr>
    </p:bg>
    <p:spTree>
      <p:nvGrpSpPr>
        <p:cNvPr id="1" name=""/>
        <p:cNvGrpSpPr/>
        <p:nvPr/>
      </p:nvGrpSpPr>
      <p:grpSpPr>
        <a:xfrm>
          <a:off x="0" y="0"/>
          <a:ext cx="0" cy="0"/>
          <a:chOff x="0" y="0"/>
          <a:chExt cx="0" cy="0"/>
        </a:xfrm>
      </p:grpSpPr>
      <p:sp>
        <p:nvSpPr>
          <p:cNvPr id="4" name="Platshållare för datum 3"/>
          <p:cNvSpPr>
            <a:spLocks noGrp="1"/>
          </p:cNvSpPr>
          <p:nvPr>
            <p:ph type="dt" sz="half" idx="10"/>
          </p:nvPr>
        </p:nvSpPr>
        <p:spPr>
          <a:xfrm>
            <a:off x="731839" y="7225762"/>
            <a:ext cx="914710" cy="108000"/>
          </a:xfrm>
        </p:spPr>
        <p:txBody>
          <a:bodyPr/>
          <a:lstStyle/>
          <a:p>
            <a:fld id="{57E810E0-59F3-4FE5-8651-242FCFBC1152}" type="datetime1">
              <a:rPr lang="sv-SE" smtClean="0"/>
              <a:t>2022-10-19</a:t>
            </a:fld>
            <a:endParaRPr lang="sv-SE" dirty="0"/>
          </a:p>
        </p:txBody>
      </p:sp>
      <p:sp>
        <p:nvSpPr>
          <p:cNvPr id="5" name="Platshållare för sidfot 4"/>
          <p:cNvSpPr>
            <a:spLocks noGrp="1"/>
          </p:cNvSpPr>
          <p:nvPr>
            <p:ph type="ftr" sz="quarter" idx="11"/>
          </p:nvPr>
        </p:nvSpPr>
        <p:spPr>
          <a:xfrm>
            <a:off x="1732085" y="7081350"/>
            <a:ext cx="6421315" cy="252412"/>
          </a:xfrm>
        </p:spPr>
        <p:txBody>
          <a:bodyPr/>
          <a:lstStyle/>
          <a:p>
            <a:r>
              <a:rPr lang="sv-SE" dirty="0"/>
              <a:t>Sidfot</a:t>
            </a:r>
          </a:p>
        </p:txBody>
      </p:sp>
      <p:sp>
        <p:nvSpPr>
          <p:cNvPr id="6" name="Platshållare för bildnummer 5"/>
          <p:cNvSpPr>
            <a:spLocks noGrp="1"/>
          </p:cNvSpPr>
          <p:nvPr>
            <p:ph type="sldNum" sz="quarter" idx="12"/>
          </p:nvPr>
        </p:nvSpPr>
        <p:spPr>
          <a:xfrm>
            <a:off x="731839" y="7081350"/>
            <a:ext cx="914710" cy="108000"/>
          </a:xfrm>
        </p:spPr>
        <p:txBody>
          <a:bodyPr/>
          <a:lstStyle/>
          <a:p>
            <a:fld id="{E8645303-2AAE-45D1-913A-B06AE6474513}" type="slidenum">
              <a:rPr lang="sv-SE" smtClean="0"/>
              <a:t>‹#›</a:t>
            </a:fld>
            <a:endParaRPr lang="sv-SE" dirty="0"/>
          </a:p>
        </p:txBody>
      </p:sp>
    </p:spTree>
    <p:extLst>
      <p:ext uri="{BB962C8B-B14F-4D97-AF65-F5344CB8AC3E}">
        <p14:creationId xmlns:p14="http://schemas.microsoft.com/office/powerpoint/2010/main" val="31590031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3_Start med bild och rubrik 1">
    <p:bg>
      <p:bgRef idx="1001">
        <a:schemeClr val="bg1"/>
      </p:bgRef>
    </p:bg>
    <p:spTree>
      <p:nvGrpSpPr>
        <p:cNvPr id="1" name=""/>
        <p:cNvGrpSpPr/>
        <p:nvPr/>
      </p:nvGrpSpPr>
      <p:grpSpPr>
        <a:xfrm>
          <a:off x="0" y="0"/>
          <a:ext cx="0" cy="0"/>
          <a:chOff x="0" y="0"/>
          <a:chExt cx="0" cy="0"/>
        </a:xfrm>
      </p:grpSpPr>
      <p:sp>
        <p:nvSpPr>
          <p:cNvPr id="4" name="Platshållare för datum 3"/>
          <p:cNvSpPr>
            <a:spLocks noGrp="1"/>
          </p:cNvSpPr>
          <p:nvPr>
            <p:ph type="dt" sz="half" idx="10"/>
          </p:nvPr>
        </p:nvSpPr>
        <p:spPr>
          <a:xfrm>
            <a:off x="731839" y="7225762"/>
            <a:ext cx="914710" cy="108000"/>
          </a:xfrm>
        </p:spPr>
        <p:txBody>
          <a:bodyPr/>
          <a:lstStyle/>
          <a:p>
            <a:fld id="{57E810E0-59F3-4FE5-8651-242FCFBC1152}" type="datetime1">
              <a:rPr lang="sv-SE" smtClean="0"/>
              <a:t>2022-10-19</a:t>
            </a:fld>
            <a:endParaRPr lang="sv-SE" dirty="0"/>
          </a:p>
        </p:txBody>
      </p:sp>
      <p:sp>
        <p:nvSpPr>
          <p:cNvPr id="5" name="Platshållare för sidfot 4"/>
          <p:cNvSpPr>
            <a:spLocks noGrp="1"/>
          </p:cNvSpPr>
          <p:nvPr>
            <p:ph type="ftr" sz="quarter" idx="11"/>
          </p:nvPr>
        </p:nvSpPr>
        <p:spPr>
          <a:xfrm>
            <a:off x="1732085" y="7081350"/>
            <a:ext cx="6421315" cy="252412"/>
          </a:xfrm>
        </p:spPr>
        <p:txBody>
          <a:bodyPr/>
          <a:lstStyle/>
          <a:p>
            <a:r>
              <a:rPr lang="sv-SE" dirty="0"/>
              <a:t>Sidfot</a:t>
            </a:r>
          </a:p>
        </p:txBody>
      </p:sp>
      <p:sp>
        <p:nvSpPr>
          <p:cNvPr id="6" name="Platshållare för bildnummer 5"/>
          <p:cNvSpPr>
            <a:spLocks noGrp="1"/>
          </p:cNvSpPr>
          <p:nvPr>
            <p:ph type="sldNum" sz="quarter" idx="12"/>
          </p:nvPr>
        </p:nvSpPr>
        <p:spPr>
          <a:xfrm>
            <a:off x="731839" y="7081350"/>
            <a:ext cx="914710" cy="108000"/>
          </a:xfrm>
        </p:spPr>
        <p:txBody>
          <a:bodyPr/>
          <a:lstStyle/>
          <a:p>
            <a:fld id="{E8645303-2AAE-45D1-913A-B06AE6474513}" type="slidenum">
              <a:rPr lang="sv-SE" smtClean="0"/>
              <a:t>‹#›</a:t>
            </a:fld>
            <a:endParaRPr lang="sv-SE" dirty="0"/>
          </a:p>
        </p:txBody>
      </p:sp>
    </p:spTree>
    <p:extLst>
      <p:ext uri="{BB962C8B-B14F-4D97-AF65-F5344CB8AC3E}">
        <p14:creationId xmlns:p14="http://schemas.microsoft.com/office/powerpoint/2010/main" val="3996745895"/>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Rubrik och innehåll">
    <p:spTree>
      <p:nvGrpSpPr>
        <p:cNvPr id="1" name=""/>
        <p:cNvGrpSpPr/>
        <p:nvPr/>
      </p:nvGrpSpPr>
      <p:grpSpPr>
        <a:xfrm>
          <a:off x="0" y="0"/>
          <a:ext cx="0" cy="0"/>
          <a:chOff x="0" y="0"/>
          <a:chExt cx="0" cy="0"/>
        </a:xfrm>
      </p:grpSpPr>
      <p:sp>
        <p:nvSpPr>
          <p:cNvPr id="8" name="Platshållare för datum 7"/>
          <p:cNvSpPr>
            <a:spLocks noGrp="1"/>
          </p:cNvSpPr>
          <p:nvPr>
            <p:ph type="dt" sz="half" idx="10"/>
          </p:nvPr>
        </p:nvSpPr>
        <p:spPr/>
        <p:txBody>
          <a:bodyPr/>
          <a:lstStyle/>
          <a:p>
            <a:fld id="{5B1D27FF-F0AB-443C-B4CE-C44BEA4D4587}" type="datetime1">
              <a:rPr lang="sv-SE" smtClean="0"/>
              <a:t>2022-10-19</a:t>
            </a:fld>
            <a:endParaRPr lang="sv-SE" dirty="0"/>
          </a:p>
        </p:txBody>
      </p:sp>
      <p:sp>
        <p:nvSpPr>
          <p:cNvPr id="9" name="Platshållare för sidfot 8"/>
          <p:cNvSpPr>
            <a:spLocks noGrp="1"/>
          </p:cNvSpPr>
          <p:nvPr>
            <p:ph type="ftr" sz="quarter" idx="11"/>
          </p:nvPr>
        </p:nvSpPr>
        <p:spPr/>
        <p:txBody>
          <a:bodyPr/>
          <a:lstStyle/>
          <a:p>
            <a:r>
              <a:rPr lang="sv-SE" dirty="0"/>
              <a:t>Sidfot</a:t>
            </a:r>
          </a:p>
        </p:txBody>
      </p:sp>
      <p:sp>
        <p:nvSpPr>
          <p:cNvPr id="10" name="Platshållare för bildnummer 9"/>
          <p:cNvSpPr>
            <a:spLocks noGrp="1"/>
          </p:cNvSpPr>
          <p:nvPr>
            <p:ph type="sldNum" sz="quarter" idx="12"/>
          </p:nvPr>
        </p:nvSpPr>
        <p:spPr/>
        <p:txBody>
          <a:bodyPr/>
          <a:lstStyle/>
          <a:p>
            <a:fld id="{E8645303-2AAE-45D1-913A-B06AE6474513}" type="slidenum">
              <a:rPr lang="sv-SE" smtClean="0"/>
              <a:t>‹#›</a:t>
            </a:fld>
            <a:endParaRPr lang="sv-SE" dirty="0"/>
          </a:p>
        </p:txBody>
      </p:sp>
      <p:sp>
        <p:nvSpPr>
          <p:cNvPr id="11" name="Platshållare för innehåll 2">
            <a:extLst>
              <a:ext uri="{FF2B5EF4-FFF2-40B4-BE49-F238E27FC236}">
                <a16:creationId xmlns:a16="http://schemas.microsoft.com/office/drawing/2014/main" id="{C0414B1B-0A49-49BF-AED0-F0D4D1264854}"/>
              </a:ext>
            </a:extLst>
          </p:cNvPr>
          <p:cNvSpPr>
            <a:spLocks noGrp="1"/>
          </p:cNvSpPr>
          <p:nvPr>
            <p:ph idx="1" hasCustomPrompt="1"/>
          </p:nvPr>
        </p:nvSpPr>
        <p:spPr>
          <a:xfrm>
            <a:off x="731837" y="2037933"/>
            <a:ext cx="9577389" cy="3946940"/>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p>
        </p:txBody>
      </p:sp>
      <p:sp>
        <p:nvSpPr>
          <p:cNvPr id="2" name="Rubrik 1">
            <a:extLst>
              <a:ext uri="{FF2B5EF4-FFF2-40B4-BE49-F238E27FC236}">
                <a16:creationId xmlns:a16="http://schemas.microsoft.com/office/drawing/2014/main" id="{60DBEC23-07E5-4862-8989-D9B40EB76625}"/>
              </a:ext>
            </a:extLst>
          </p:cNvPr>
          <p:cNvSpPr>
            <a:spLocks noGrp="1"/>
          </p:cNvSpPr>
          <p:nvPr>
            <p:ph type="title"/>
          </p:nvPr>
        </p:nvSpPr>
        <p:spPr/>
        <p:txBody>
          <a:bodyPr/>
          <a:lstStyle/>
          <a:p>
            <a:r>
              <a:rPr lang="sv-SE"/>
              <a:t>Klicka här för att ändra mall för rubrikformat</a:t>
            </a:r>
            <a:endParaRPr lang="sv-SE" dirty="0"/>
          </a:p>
        </p:txBody>
      </p:sp>
    </p:spTree>
    <p:extLst>
      <p:ext uri="{BB962C8B-B14F-4D97-AF65-F5344CB8AC3E}">
        <p14:creationId xmlns:p14="http://schemas.microsoft.com/office/powerpoint/2010/main" val="16909222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Rubrik och innehåll (utan punktlista)">
    <p:spTree>
      <p:nvGrpSpPr>
        <p:cNvPr id="1" name=""/>
        <p:cNvGrpSpPr/>
        <p:nvPr/>
      </p:nvGrpSpPr>
      <p:grpSpPr>
        <a:xfrm>
          <a:off x="0" y="0"/>
          <a:ext cx="0" cy="0"/>
          <a:chOff x="0" y="0"/>
          <a:chExt cx="0" cy="0"/>
        </a:xfrm>
      </p:grpSpPr>
      <p:sp>
        <p:nvSpPr>
          <p:cNvPr id="8" name="Platshållare för datum 7"/>
          <p:cNvSpPr>
            <a:spLocks noGrp="1"/>
          </p:cNvSpPr>
          <p:nvPr>
            <p:ph type="dt" sz="half" idx="10"/>
          </p:nvPr>
        </p:nvSpPr>
        <p:spPr/>
        <p:txBody>
          <a:bodyPr/>
          <a:lstStyle/>
          <a:p>
            <a:fld id="{22465460-FC49-4810-9761-3E1B7BBB6CC1}" type="datetime1">
              <a:rPr lang="sv-SE" smtClean="0"/>
              <a:t>2022-10-19</a:t>
            </a:fld>
            <a:endParaRPr lang="sv-SE" dirty="0"/>
          </a:p>
        </p:txBody>
      </p:sp>
      <p:sp>
        <p:nvSpPr>
          <p:cNvPr id="9" name="Platshållare för sidfot 8"/>
          <p:cNvSpPr>
            <a:spLocks noGrp="1"/>
          </p:cNvSpPr>
          <p:nvPr>
            <p:ph type="ftr" sz="quarter" idx="11"/>
          </p:nvPr>
        </p:nvSpPr>
        <p:spPr/>
        <p:txBody>
          <a:bodyPr/>
          <a:lstStyle/>
          <a:p>
            <a:r>
              <a:rPr lang="sv-SE" dirty="0"/>
              <a:t>Sidfot</a:t>
            </a:r>
          </a:p>
        </p:txBody>
      </p:sp>
      <p:sp>
        <p:nvSpPr>
          <p:cNvPr id="10" name="Platshållare för bildnummer 9"/>
          <p:cNvSpPr>
            <a:spLocks noGrp="1"/>
          </p:cNvSpPr>
          <p:nvPr>
            <p:ph type="sldNum" sz="quarter" idx="12"/>
          </p:nvPr>
        </p:nvSpPr>
        <p:spPr/>
        <p:txBody>
          <a:bodyPr/>
          <a:lstStyle/>
          <a:p>
            <a:fld id="{E8645303-2AAE-45D1-913A-B06AE6474513}" type="slidenum">
              <a:rPr lang="sv-SE" smtClean="0"/>
              <a:t>‹#›</a:t>
            </a:fld>
            <a:endParaRPr lang="sv-SE" dirty="0"/>
          </a:p>
        </p:txBody>
      </p:sp>
      <p:sp>
        <p:nvSpPr>
          <p:cNvPr id="11" name="Platshållare för innehåll 2">
            <a:extLst>
              <a:ext uri="{FF2B5EF4-FFF2-40B4-BE49-F238E27FC236}">
                <a16:creationId xmlns:a16="http://schemas.microsoft.com/office/drawing/2014/main" id="{C0414B1B-0A49-49BF-AED0-F0D4D1264854}"/>
              </a:ext>
            </a:extLst>
          </p:cNvPr>
          <p:cNvSpPr>
            <a:spLocks noGrp="1"/>
          </p:cNvSpPr>
          <p:nvPr>
            <p:ph idx="1" hasCustomPrompt="1"/>
          </p:nvPr>
        </p:nvSpPr>
        <p:spPr>
          <a:xfrm>
            <a:off x="731837" y="2037933"/>
            <a:ext cx="9577389" cy="3946940"/>
          </a:xfrm>
        </p:spPr>
        <p:txBody>
          <a:bodyPr/>
          <a:lstStyle>
            <a:lvl1pPr marL="0" indent="0">
              <a:buNone/>
              <a:defRPr/>
            </a:lvl1pPr>
          </a:lstStyle>
          <a:p>
            <a:pPr lvl="0"/>
            <a:r>
              <a:rPr lang="sv-SE" dirty="0"/>
              <a:t>Redigera format för bakgrundstext</a:t>
            </a:r>
          </a:p>
        </p:txBody>
      </p:sp>
      <p:sp>
        <p:nvSpPr>
          <p:cNvPr id="2" name="Rubrik 1">
            <a:extLst>
              <a:ext uri="{FF2B5EF4-FFF2-40B4-BE49-F238E27FC236}">
                <a16:creationId xmlns:a16="http://schemas.microsoft.com/office/drawing/2014/main" id="{60DBEC23-07E5-4862-8989-D9B40EB76625}"/>
              </a:ext>
            </a:extLst>
          </p:cNvPr>
          <p:cNvSpPr>
            <a:spLocks noGrp="1"/>
          </p:cNvSpPr>
          <p:nvPr>
            <p:ph type="title"/>
          </p:nvPr>
        </p:nvSpPr>
        <p:spPr/>
        <p:txBody>
          <a:bodyPr/>
          <a:lstStyle/>
          <a:p>
            <a:r>
              <a:rPr lang="sv-SE"/>
              <a:t>Klicka här för att ändra mall för rubrikformat</a:t>
            </a:r>
            <a:endParaRPr lang="sv-SE" dirty="0"/>
          </a:p>
        </p:txBody>
      </p:sp>
    </p:spTree>
    <p:extLst>
      <p:ext uri="{BB962C8B-B14F-4D97-AF65-F5344CB8AC3E}">
        <p14:creationId xmlns:p14="http://schemas.microsoft.com/office/powerpoint/2010/main" val="25448381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vå 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mall för rubrikformat</a:t>
            </a:r>
            <a:endParaRPr lang="sv-SE" dirty="0"/>
          </a:p>
        </p:txBody>
      </p:sp>
      <p:sp>
        <p:nvSpPr>
          <p:cNvPr id="5" name="Platshållare för datum 4"/>
          <p:cNvSpPr>
            <a:spLocks noGrp="1"/>
          </p:cNvSpPr>
          <p:nvPr>
            <p:ph type="dt" sz="half" idx="10"/>
          </p:nvPr>
        </p:nvSpPr>
        <p:spPr/>
        <p:txBody>
          <a:bodyPr/>
          <a:lstStyle/>
          <a:p>
            <a:fld id="{EDDF30C2-D981-427B-9988-3454A6FFFE25}" type="datetime1">
              <a:rPr lang="sv-SE" smtClean="0"/>
              <a:t>2022-10-19</a:t>
            </a:fld>
            <a:endParaRPr lang="sv-SE" dirty="0"/>
          </a:p>
        </p:txBody>
      </p:sp>
      <p:sp>
        <p:nvSpPr>
          <p:cNvPr id="6" name="Platshållare för sidfot 5"/>
          <p:cNvSpPr>
            <a:spLocks noGrp="1"/>
          </p:cNvSpPr>
          <p:nvPr>
            <p:ph type="ftr" sz="quarter" idx="11"/>
          </p:nvPr>
        </p:nvSpPr>
        <p:spPr/>
        <p:txBody>
          <a:bodyPr/>
          <a:lstStyle/>
          <a:p>
            <a:r>
              <a:rPr lang="sv-SE" dirty="0"/>
              <a:t>Sidfot</a:t>
            </a:r>
          </a:p>
        </p:txBody>
      </p:sp>
      <p:sp>
        <p:nvSpPr>
          <p:cNvPr id="7" name="Platshållare för bildnummer 6"/>
          <p:cNvSpPr>
            <a:spLocks noGrp="1"/>
          </p:cNvSpPr>
          <p:nvPr>
            <p:ph type="sldNum" sz="quarter" idx="12"/>
          </p:nvPr>
        </p:nvSpPr>
        <p:spPr/>
        <p:txBody>
          <a:bodyPr/>
          <a:lstStyle/>
          <a:p>
            <a:fld id="{E8645303-2AAE-45D1-913A-B06AE6474513}" type="slidenum">
              <a:rPr lang="sv-SE" smtClean="0"/>
              <a:t>‹#›</a:t>
            </a:fld>
            <a:endParaRPr lang="sv-SE" dirty="0"/>
          </a:p>
        </p:txBody>
      </p:sp>
      <p:sp>
        <p:nvSpPr>
          <p:cNvPr id="8" name="Platshållare för innehåll 2">
            <a:extLst>
              <a:ext uri="{FF2B5EF4-FFF2-40B4-BE49-F238E27FC236}">
                <a16:creationId xmlns:a16="http://schemas.microsoft.com/office/drawing/2014/main" id="{1834254C-9BAD-4CF9-998E-CD43CA703D97}"/>
              </a:ext>
            </a:extLst>
          </p:cNvPr>
          <p:cNvSpPr>
            <a:spLocks noGrp="1"/>
          </p:cNvSpPr>
          <p:nvPr>
            <p:ph idx="1" hasCustomPrompt="1"/>
          </p:nvPr>
        </p:nvSpPr>
        <p:spPr>
          <a:xfrm>
            <a:off x="731835" y="2037933"/>
            <a:ext cx="5184777" cy="3946942"/>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p>
        </p:txBody>
      </p:sp>
      <p:sp>
        <p:nvSpPr>
          <p:cNvPr id="11" name="Platshållare för innehåll 2">
            <a:extLst>
              <a:ext uri="{FF2B5EF4-FFF2-40B4-BE49-F238E27FC236}">
                <a16:creationId xmlns:a16="http://schemas.microsoft.com/office/drawing/2014/main" id="{391E7B50-F211-4773-9434-6D9056770638}"/>
              </a:ext>
            </a:extLst>
          </p:cNvPr>
          <p:cNvSpPr>
            <a:spLocks noGrp="1"/>
          </p:cNvSpPr>
          <p:nvPr>
            <p:ph idx="13" hasCustomPrompt="1"/>
          </p:nvPr>
        </p:nvSpPr>
        <p:spPr>
          <a:xfrm>
            <a:off x="6311900" y="2037933"/>
            <a:ext cx="5148260" cy="3946942"/>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p>
        </p:txBody>
      </p:sp>
    </p:spTree>
    <p:extLst>
      <p:ext uri="{BB962C8B-B14F-4D97-AF65-F5344CB8AC3E}">
        <p14:creationId xmlns:p14="http://schemas.microsoft.com/office/powerpoint/2010/main" val="18077605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Jämförelse">
    <p:spTree>
      <p:nvGrpSpPr>
        <p:cNvPr id="1" name=""/>
        <p:cNvGrpSpPr/>
        <p:nvPr/>
      </p:nvGrpSpPr>
      <p:grpSpPr>
        <a:xfrm>
          <a:off x="0" y="0"/>
          <a:ext cx="0" cy="0"/>
          <a:chOff x="0" y="0"/>
          <a:chExt cx="0" cy="0"/>
        </a:xfrm>
      </p:grpSpPr>
      <p:sp>
        <p:nvSpPr>
          <p:cNvPr id="3" name="Platshållare för text 2"/>
          <p:cNvSpPr>
            <a:spLocks noGrp="1"/>
          </p:cNvSpPr>
          <p:nvPr>
            <p:ph type="body" idx="1" hasCustomPrompt="1"/>
          </p:nvPr>
        </p:nvSpPr>
        <p:spPr>
          <a:xfrm>
            <a:off x="731837" y="2024063"/>
            <a:ext cx="5184776" cy="69691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dirty="0"/>
              <a:t>Redigera format för bakgrundstext</a:t>
            </a:r>
          </a:p>
        </p:txBody>
      </p:sp>
      <p:sp>
        <p:nvSpPr>
          <p:cNvPr id="4" name="Platshållare för innehåll 3"/>
          <p:cNvSpPr>
            <a:spLocks noGrp="1"/>
          </p:cNvSpPr>
          <p:nvPr>
            <p:ph sz="half" idx="2" hasCustomPrompt="1"/>
          </p:nvPr>
        </p:nvSpPr>
        <p:spPr>
          <a:xfrm>
            <a:off x="731837" y="2720975"/>
            <a:ext cx="5184776" cy="3263900"/>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p>
        </p:txBody>
      </p:sp>
      <p:sp>
        <p:nvSpPr>
          <p:cNvPr id="5" name="Platshållare för text 4"/>
          <p:cNvSpPr>
            <a:spLocks noGrp="1"/>
          </p:cNvSpPr>
          <p:nvPr>
            <p:ph type="body" sz="quarter" idx="3" hasCustomPrompt="1"/>
          </p:nvPr>
        </p:nvSpPr>
        <p:spPr>
          <a:xfrm>
            <a:off x="6311899" y="2024063"/>
            <a:ext cx="5148261" cy="69691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dirty="0"/>
              <a:t>Redigera format för bakgrundstext</a:t>
            </a:r>
          </a:p>
        </p:txBody>
      </p:sp>
      <p:sp>
        <p:nvSpPr>
          <p:cNvPr id="6" name="Platshållare för innehåll 5"/>
          <p:cNvSpPr>
            <a:spLocks noGrp="1"/>
          </p:cNvSpPr>
          <p:nvPr>
            <p:ph sz="quarter" idx="4" hasCustomPrompt="1"/>
          </p:nvPr>
        </p:nvSpPr>
        <p:spPr>
          <a:xfrm>
            <a:off x="6311899" y="2720975"/>
            <a:ext cx="5148261" cy="3263900"/>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p>
        </p:txBody>
      </p:sp>
      <p:sp>
        <p:nvSpPr>
          <p:cNvPr id="7" name="Platshållare för datum 6"/>
          <p:cNvSpPr>
            <a:spLocks noGrp="1"/>
          </p:cNvSpPr>
          <p:nvPr>
            <p:ph type="dt" sz="half" idx="10"/>
          </p:nvPr>
        </p:nvSpPr>
        <p:spPr/>
        <p:txBody>
          <a:bodyPr/>
          <a:lstStyle/>
          <a:p>
            <a:fld id="{623A9A8D-6659-4CD0-B6FE-BABA33657A42}" type="datetime1">
              <a:rPr lang="sv-SE" smtClean="0"/>
              <a:t>2022-10-19</a:t>
            </a:fld>
            <a:endParaRPr lang="sv-SE" dirty="0"/>
          </a:p>
        </p:txBody>
      </p:sp>
      <p:sp>
        <p:nvSpPr>
          <p:cNvPr id="8" name="Platshållare för sidfot 7"/>
          <p:cNvSpPr>
            <a:spLocks noGrp="1"/>
          </p:cNvSpPr>
          <p:nvPr>
            <p:ph type="ftr" sz="quarter" idx="11"/>
          </p:nvPr>
        </p:nvSpPr>
        <p:spPr/>
        <p:txBody>
          <a:bodyPr/>
          <a:lstStyle/>
          <a:p>
            <a:r>
              <a:rPr lang="sv-SE" dirty="0"/>
              <a:t>Sidfot</a:t>
            </a:r>
          </a:p>
        </p:txBody>
      </p:sp>
      <p:sp>
        <p:nvSpPr>
          <p:cNvPr id="9" name="Platshållare för bildnummer 8"/>
          <p:cNvSpPr>
            <a:spLocks noGrp="1"/>
          </p:cNvSpPr>
          <p:nvPr>
            <p:ph type="sldNum" sz="quarter" idx="12"/>
          </p:nvPr>
        </p:nvSpPr>
        <p:spPr/>
        <p:txBody>
          <a:bodyPr/>
          <a:lstStyle/>
          <a:p>
            <a:fld id="{E8645303-2AAE-45D1-913A-B06AE6474513}" type="slidenum">
              <a:rPr lang="sv-SE" smtClean="0"/>
              <a:t>‹#›</a:t>
            </a:fld>
            <a:endParaRPr lang="sv-SE" dirty="0"/>
          </a:p>
        </p:txBody>
      </p:sp>
      <p:sp>
        <p:nvSpPr>
          <p:cNvPr id="10" name="Rubrik 9"/>
          <p:cNvSpPr>
            <a:spLocks noGrp="1"/>
          </p:cNvSpPr>
          <p:nvPr>
            <p:ph type="title"/>
          </p:nvPr>
        </p:nvSpPr>
        <p:spPr>
          <a:xfrm>
            <a:off x="731837" y="692149"/>
            <a:ext cx="10728325" cy="973139"/>
          </a:xfrm>
        </p:spPr>
        <p:txBody>
          <a:bodyPr/>
          <a:lstStyle/>
          <a:p>
            <a:r>
              <a:rPr lang="sv-SE"/>
              <a:t>Klicka här för att ändra mall för rubrikformat</a:t>
            </a:r>
            <a:endParaRPr lang="sv-SE" dirty="0"/>
          </a:p>
        </p:txBody>
      </p:sp>
    </p:spTree>
    <p:extLst>
      <p:ext uri="{BB962C8B-B14F-4D97-AF65-F5344CB8AC3E}">
        <p14:creationId xmlns:p14="http://schemas.microsoft.com/office/powerpoint/2010/main" val="16389763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mall för rubrikformat</a:t>
            </a:r>
            <a:endParaRPr lang="sv-SE" dirty="0"/>
          </a:p>
        </p:txBody>
      </p:sp>
      <p:sp>
        <p:nvSpPr>
          <p:cNvPr id="3" name="Platshållare för datum 2"/>
          <p:cNvSpPr>
            <a:spLocks noGrp="1"/>
          </p:cNvSpPr>
          <p:nvPr>
            <p:ph type="dt" sz="half" idx="10"/>
          </p:nvPr>
        </p:nvSpPr>
        <p:spPr/>
        <p:txBody>
          <a:bodyPr/>
          <a:lstStyle/>
          <a:p>
            <a:fld id="{0A645D7A-9E99-4E52-88CC-D08A671C3686}" type="datetime1">
              <a:rPr lang="sv-SE" smtClean="0"/>
              <a:t>2022-10-19</a:t>
            </a:fld>
            <a:endParaRPr lang="sv-SE" dirty="0"/>
          </a:p>
        </p:txBody>
      </p:sp>
      <p:sp>
        <p:nvSpPr>
          <p:cNvPr id="4" name="Platshållare för sidfot 3"/>
          <p:cNvSpPr>
            <a:spLocks noGrp="1"/>
          </p:cNvSpPr>
          <p:nvPr>
            <p:ph type="ftr" sz="quarter" idx="11"/>
          </p:nvPr>
        </p:nvSpPr>
        <p:spPr/>
        <p:txBody>
          <a:bodyPr/>
          <a:lstStyle/>
          <a:p>
            <a:r>
              <a:rPr lang="sv-SE" dirty="0"/>
              <a:t>Sidfot</a:t>
            </a:r>
          </a:p>
        </p:txBody>
      </p:sp>
      <p:sp>
        <p:nvSpPr>
          <p:cNvPr id="5" name="Platshållare för bildnummer 4"/>
          <p:cNvSpPr>
            <a:spLocks noGrp="1"/>
          </p:cNvSpPr>
          <p:nvPr>
            <p:ph type="sldNum" sz="quarter" idx="12"/>
          </p:nvPr>
        </p:nvSpPr>
        <p:spPr/>
        <p:txBody>
          <a:bodyPr/>
          <a:lstStyle/>
          <a:p>
            <a:fld id="{E8645303-2AAE-45D1-913A-B06AE6474513}" type="slidenum">
              <a:rPr lang="sv-SE" smtClean="0"/>
              <a:t>‹#›</a:t>
            </a:fld>
            <a:endParaRPr lang="sv-SE" dirty="0"/>
          </a:p>
        </p:txBody>
      </p:sp>
    </p:spTree>
    <p:extLst>
      <p:ext uri="{BB962C8B-B14F-4D97-AF65-F5344CB8AC3E}">
        <p14:creationId xmlns:p14="http://schemas.microsoft.com/office/powerpoint/2010/main" val="25827846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Tom sida med logotyp">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fld id="{38F41449-A79B-449E-95AA-8B42EB5216ED}" type="datetime1">
              <a:rPr lang="sv-SE" smtClean="0"/>
              <a:t>2022-10-19</a:t>
            </a:fld>
            <a:endParaRPr lang="sv-SE" dirty="0"/>
          </a:p>
        </p:txBody>
      </p:sp>
      <p:sp>
        <p:nvSpPr>
          <p:cNvPr id="3" name="Platshållare för sidfot 2"/>
          <p:cNvSpPr>
            <a:spLocks noGrp="1"/>
          </p:cNvSpPr>
          <p:nvPr>
            <p:ph type="ftr" sz="quarter" idx="11"/>
          </p:nvPr>
        </p:nvSpPr>
        <p:spPr/>
        <p:txBody>
          <a:bodyPr/>
          <a:lstStyle/>
          <a:p>
            <a:r>
              <a:rPr lang="sv-SE" dirty="0"/>
              <a:t>Sidfot</a:t>
            </a:r>
          </a:p>
        </p:txBody>
      </p:sp>
      <p:sp>
        <p:nvSpPr>
          <p:cNvPr id="4" name="Platshållare för bildnummer 3"/>
          <p:cNvSpPr>
            <a:spLocks noGrp="1"/>
          </p:cNvSpPr>
          <p:nvPr>
            <p:ph type="sldNum" sz="quarter" idx="12"/>
          </p:nvPr>
        </p:nvSpPr>
        <p:spPr/>
        <p:txBody>
          <a:bodyPr/>
          <a:lstStyle/>
          <a:p>
            <a:fld id="{E8645303-2AAE-45D1-913A-B06AE6474513}" type="slidenum">
              <a:rPr lang="sv-SE" smtClean="0"/>
              <a:t>‹#›</a:t>
            </a:fld>
            <a:endParaRPr lang="sv-SE" dirty="0"/>
          </a:p>
        </p:txBody>
      </p:sp>
    </p:spTree>
    <p:extLst>
      <p:ext uri="{BB962C8B-B14F-4D97-AF65-F5344CB8AC3E}">
        <p14:creationId xmlns:p14="http://schemas.microsoft.com/office/powerpoint/2010/main" val="31230079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731837" y="692149"/>
            <a:ext cx="10728325" cy="973139"/>
          </a:xfrm>
          <a:prstGeom prst="rect">
            <a:avLst/>
          </a:prstGeom>
        </p:spPr>
        <p:txBody>
          <a:bodyPr vert="horz" lIns="0" tIns="0" rIns="0" bIns="0" rtlCol="0" anchor="b">
            <a:noAutofit/>
          </a:bodyPr>
          <a:lstStyle/>
          <a:p>
            <a:r>
              <a:rPr lang="sv-SE" dirty="0"/>
              <a:t>Klicka här för att ändra format</a:t>
            </a:r>
          </a:p>
        </p:txBody>
      </p:sp>
      <p:sp>
        <p:nvSpPr>
          <p:cNvPr id="3" name="Platshållare för text 2"/>
          <p:cNvSpPr>
            <a:spLocks noGrp="1"/>
          </p:cNvSpPr>
          <p:nvPr>
            <p:ph type="body" idx="1"/>
          </p:nvPr>
        </p:nvSpPr>
        <p:spPr>
          <a:xfrm>
            <a:off x="731836" y="2037934"/>
            <a:ext cx="9577389" cy="3946941"/>
          </a:xfrm>
          <a:prstGeom prst="rect">
            <a:avLst/>
          </a:prstGeom>
        </p:spPr>
        <p:txBody>
          <a:bodyPr vert="horz" lIns="0" tIns="0" rIns="0" bIns="0" rtlCol="0">
            <a:noAutofit/>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p>
          <a:p>
            <a:pPr lvl="5"/>
            <a:r>
              <a:rPr lang="sv-SE" dirty="0"/>
              <a:t>Nivå sex</a:t>
            </a:r>
          </a:p>
          <a:p>
            <a:pPr lvl="6"/>
            <a:r>
              <a:rPr lang="sv-SE" dirty="0"/>
              <a:t>Nivå sju</a:t>
            </a:r>
          </a:p>
          <a:p>
            <a:pPr lvl="7"/>
            <a:r>
              <a:rPr lang="sv-SE" dirty="0"/>
              <a:t>Nivå åtta</a:t>
            </a:r>
          </a:p>
          <a:p>
            <a:pPr lvl="8"/>
            <a:r>
              <a:rPr lang="sv-SE" dirty="0"/>
              <a:t>Nivå nio</a:t>
            </a:r>
          </a:p>
        </p:txBody>
      </p:sp>
      <p:sp>
        <p:nvSpPr>
          <p:cNvPr id="4" name="Platshållare för datum 3"/>
          <p:cNvSpPr>
            <a:spLocks noGrp="1"/>
          </p:cNvSpPr>
          <p:nvPr>
            <p:ph type="dt" sz="half" idx="2"/>
          </p:nvPr>
        </p:nvSpPr>
        <p:spPr>
          <a:xfrm>
            <a:off x="731839" y="6381700"/>
            <a:ext cx="914710" cy="108000"/>
          </a:xfrm>
          <a:prstGeom prst="rect">
            <a:avLst/>
          </a:prstGeom>
        </p:spPr>
        <p:txBody>
          <a:bodyPr vert="horz" lIns="0" tIns="0" rIns="0" bIns="0" rtlCol="0" anchor="b"/>
          <a:lstStyle>
            <a:lvl1pPr algn="l">
              <a:defRPr sz="800">
                <a:solidFill>
                  <a:schemeClr val="tx2"/>
                </a:solidFill>
              </a:defRPr>
            </a:lvl1pPr>
          </a:lstStyle>
          <a:p>
            <a:fld id="{E2A22312-D2FE-4D66-A9B8-082BD342C5E1}" type="datetime1">
              <a:rPr lang="sv-SE" smtClean="0"/>
              <a:t>2022-10-19</a:t>
            </a:fld>
            <a:endParaRPr lang="sv-SE" dirty="0"/>
          </a:p>
        </p:txBody>
      </p:sp>
      <p:sp>
        <p:nvSpPr>
          <p:cNvPr id="5" name="Platshållare för sidfot 4"/>
          <p:cNvSpPr>
            <a:spLocks noGrp="1"/>
          </p:cNvSpPr>
          <p:nvPr>
            <p:ph type="ftr" sz="quarter" idx="3"/>
          </p:nvPr>
        </p:nvSpPr>
        <p:spPr>
          <a:xfrm>
            <a:off x="1732085" y="6237288"/>
            <a:ext cx="6421315" cy="252412"/>
          </a:xfrm>
          <a:prstGeom prst="rect">
            <a:avLst/>
          </a:prstGeom>
        </p:spPr>
        <p:txBody>
          <a:bodyPr vert="horz" lIns="0" tIns="0" rIns="0" bIns="0" rtlCol="0" anchor="b"/>
          <a:lstStyle>
            <a:lvl1pPr algn="l">
              <a:defRPr sz="800">
                <a:solidFill>
                  <a:schemeClr val="tx2"/>
                </a:solidFill>
              </a:defRPr>
            </a:lvl1pPr>
          </a:lstStyle>
          <a:p>
            <a:r>
              <a:rPr lang="sv-SE" dirty="0"/>
              <a:t>Sidfot</a:t>
            </a:r>
          </a:p>
        </p:txBody>
      </p:sp>
      <p:sp>
        <p:nvSpPr>
          <p:cNvPr id="6" name="Platshållare för bildnummer 5"/>
          <p:cNvSpPr>
            <a:spLocks noGrp="1"/>
          </p:cNvSpPr>
          <p:nvPr>
            <p:ph type="sldNum" sz="quarter" idx="4"/>
          </p:nvPr>
        </p:nvSpPr>
        <p:spPr>
          <a:xfrm>
            <a:off x="731839" y="6237288"/>
            <a:ext cx="914710" cy="108000"/>
          </a:xfrm>
          <a:prstGeom prst="rect">
            <a:avLst/>
          </a:prstGeom>
        </p:spPr>
        <p:txBody>
          <a:bodyPr vert="horz" lIns="0" tIns="0" rIns="0" bIns="0" rtlCol="0" anchor="t"/>
          <a:lstStyle>
            <a:lvl1pPr algn="l">
              <a:defRPr sz="800">
                <a:solidFill>
                  <a:schemeClr val="tx2"/>
                </a:solidFill>
              </a:defRPr>
            </a:lvl1pPr>
          </a:lstStyle>
          <a:p>
            <a:fld id="{E8645303-2AAE-45D1-913A-B06AE6474513}" type="slidenum">
              <a:rPr lang="sv-SE" smtClean="0"/>
              <a:pPr/>
              <a:t>‹#›</a:t>
            </a:fld>
            <a:endParaRPr lang="sv-SE" dirty="0"/>
          </a:p>
        </p:txBody>
      </p:sp>
    </p:spTree>
    <p:extLst>
      <p:ext uri="{BB962C8B-B14F-4D97-AF65-F5344CB8AC3E}">
        <p14:creationId xmlns:p14="http://schemas.microsoft.com/office/powerpoint/2010/main" val="2492816128"/>
      </p:ext>
    </p:extLst>
  </p:cSld>
  <p:clrMap bg1="lt1" tx1="dk1" bg2="lt2" tx2="dk2" accent1="accent1" accent2="accent2" accent3="accent3" accent4="accent4" accent5="accent5" accent6="accent6" hlink="hlink" folHlink="folHlink"/>
  <p:sldLayoutIdLst>
    <p:sldLayoutId id="2147483673" r:id="rId1"/>
    <p:sldLayoutId id="2147483675" r:id="rId2"/>
    <p:sldLayoutId id="2147483676" r:id="rId3"/>
    <p:sldLayoutId id="2147483650" r:id="rId4"/>
    <p:sldLayoutId id="2147483660" r:id="rId5"/>
    <p:sldLayoutId id="2147483652" r:id="rId6"/>
    <p:sldLayoutId id="2147483653" r:id="rId7"/>
    <p:sldLayoutId id="2147483654" r:id="rId8"/>
    <p:sldLayoutId id="2147483655" r:id="rId9"/>
    <p:sldLayoutId id="2147483661" r:id="rId10"/>
    <p:sldLayoutId id="2147483656" r:id="rId11"/>
  </p:sldLayoutIdLst>
  <p:hf sldNum="0" hdr="0" ftr="0" dt="0"/>
  <p:txStyles>
    <p:titleStyle>
      <a:lvl1pPr algn="l" defTabSz="914400" rtl="0" eaLnBrk="1" latinLnBrk="0" hangingPunct="1">
        <a:lnSpc>
          <a:spcPct val="90000"/>
        </a:lnSpc>
        <a:spcBef>
          <a:spcPct val="0"/>
        </a:spcBef>
        <a:buNone/>
        <a:defRPr sz="3600" b="1" kern="1200">
          <a:solidFill>
            <a:schemeClr val="tx1"/>
          </a:solidFill>
          <a:latin typeface="+mj-lt"/>
          <a:ea typeface="+mj-ea"/>
          <a:cs typeface="+mj-cs"/>
        </a:defRPr>
      </a:lvl1pPr>
    </p:titleStyle>
    <p:bodyStyle>
      <a:lvl1pPr marL="180000" indent="-180000" algn="l" defTabSz="914400" rtl="0" eaLnBrk="1" latinLnBrk="0" hangingPunct="1">
        <a:lnSpc>
          <a:spcPct val="100000"/>
        </a:lnSpc>
        <a:spcBef>
          <a:spcPts val="0"/>
        </a:spcBef>
        <a:spcAft>
          <a:spcPts val="1200"/>
        </a:spcAft>
        <a:buSzPct val="150000"/>
        <a:buFont typeface="Arial" panose="020B0604020202020204" pitchFamily="34" charset="0"/>
        <a:buChar char="•"/>
        <a:defRPr sz="2000" kern="1200">
          <a:solidFill>
            <a:schemeClr val="tx1"/>
          </a:solidFill>
          <a:latin typeface="+mn-lt"/>
          <a:ea typeface="+mn-ea"/>
          <a:cs typeface="+mn-cs"/>
        </a:defRPr>
      </a:lvl1pPr>
      <a:lvl2pPr marL="360000" indent="-180000" algn="l" defTabSz="914400" rtl="0" eaLnBrk="1" latinLnBrk="0" hangingPunct="1">
        <a:lnSpc>
          <a:spcPct val="100000"/>
        </a:lnSpc>
        <a:spcBef>
          <a:spcPts val="0"/>
        </a:spcBef>
        <a:spcAft>
          <a:spcPts val="1060"/>
        </a:spcAft>
        <a:buSzPct val="150000"/>
        <a:buFont typeface="Arial" panose="020B0604020202020204" pitchFamily="34" charset="0"/>
        <a:buChar char="•"/>
        <a:defRPr sz="1800" kern="1200">
          <a:solidFill>
            <a:schemeClr val="tx1"/>
          </a:solidFill>
          <a:latin typeface="+mn-lt"/>
          <a:ea typeface="+mn-ea"/>
          <a:cs typeface="+mn-cs"/>
        </a:defRPr>
      </a:lvl2pPr>
      <a:lvl3pPr marL="540000" indent="-180000" algn="l" defTabSz="914400" rtl="0" eaLnBrk="1" latinLnBrk="0" hangingPunct="1">
        <a:lnSpc>
          <a:spcPct val="100000"/>
        </a:lnSpc>
        <a:spcBef>
          <a:spcPts val="0"/>
        </a:spcBef>
        <a:spcAft>
          <a:spcPts val="950"/>
        </a:spcAft>
        <a:buSzPct val="150000"/>
        <a:buFont typeface="Arial" panose="020B0604020202020204" pitchFamily="34" charset="0"/>
        <a:buChar char="•"/>
        <a:defRPr sz="1600" kern="1200">
          <a:solidFill>
            <a:schemeClr val="tx1"/>
          </a:solidFill>
          <a:latin typeface="+mn-lt"/>
          <a:ea typeface="+mn-ea"/>
          <a:cs typeface="+mn-cs"/>
        </a:defRPr>
      </a:lvl3pPr>
      <a:lvl4pPr marL="720000" indent="-180000" algn="l" defTabSz="914400" rtl="0" eaLnBrk="1" latinLnBrk="0" hangingPunct="1">
        <a:lnSpc>
          <a:spcPct val="100000"/>
        </a:lnSpc>
        <a:spcBef>
          <a:spcPts val="0"/>
        </a:spcBef>
        <a:spcAft>
          <a:spcPts val="820"/>
        </a:spcAft>
        <a:buSzPct val="150000"/>
        <a:buFont typeface="Arial" panose="020B0604020202020204" pitchFamily="34" charset="0"/>
        <a:buChar char="•"/>
        <a:defRPr sz="1400" kern="1200">
          <a:solidFill>
            <a:schemeClr val="tx1"/>
          </a:solidFill>
          <a:latin typeface="+mn-lt"/>
          <a:ea typeface="+mn-ea"/>
          <a:cs typeface="+mn-cs"/>
        </a:defRPr>
      </a:lvl4pPr>
      <a:lvl5pPr marL="900000" indent="-180000" algn="l" defTabSz="914400" rtl="0" eaLnBrk="1" latinLnBrk="0" hangingPunct="1">
        <a:lnSpc>
          <a:spcPct val="100000"/>
        </a:lnSpc>
        <a:spcBef>
          <a:spcPts val="0"/>
        </a:spcBef>
        <a:spcAft>
          <a:spcPts val="700"/>
        </a:spcAft>
        <a:buSzPct val="150000"/>
        <a:buFont typeface="Arial" panose="020B0604020202020204" pitchFamily="34" charset="0"/>
        <a:buChar char="•"/>
        <a:defRPr sz="1200" kern="1200">
          <a:solidFill>
            <a:schemeClr val="tx1"/>
          </a:solidFill>
          <a:latin typeface="+mn-lt"/>
          <a:ea typeface="+mn-ea"/>
          <a:cs typeface="+mn-cs"/>
        </a:defRPr>
      </a:lvl5pPr>
      <a:lvl6pPr marL="1080000" indent="-180000" algn="l" defTabSz="914400" rtl="0" eaLnBrk="1" latinLnBrk="0" hangingPunct="1">
        <a:lnSpc>
          <a:spcPct val="100000"/>
        </a:lnSpc>
        <a:spcBef>
          <a:spcPts val="0"/>
        </a:spcBef>
        <a:spcAft>
          <a:spcPts val="700"/>
        </a:spcAft>
        <a:buSzPct val="150000"/>
        <a:buFont typeface="Arial" panose="020B0604020202020204" pitchFamily="34" charset="0"/>
        <a:buChar char="•"/>
        <a:defRPr sz="1200" kern="1200">
          <a:solidFill>
            <a:schemeClr val="tx1"/>
          </a:solidFill>
          <a:latin typeface="+mn-lt"/>
          <a:ea typeface="+mn-ea"/>
          <a:cs typeface="+mn-cs"/>
        </a:defRPr>
      </a:lvl6pPr>
      <a:lvl7pPr marL="1260000" indent="-180000" algn="l" defTabSz="914400" rtl="0" eaLnBrk="1" latinLnBrk="0" hangingPunct="1">
        <a:lnSpc>
          <a:spcPct val="100000"/>
        </a:lnSpc>
        <a:spcBef>
          <a:spcPts val="0"/>
        </a:spcBef>
        <a:spcAft>
          <a:spcPts val="590"/>
        </a:spcAft>
        <a:buSzPct val="150000"/>
        <a:buFont typeface="Arial" panose="020B0604020202020204" pitchFamily="34" charset="0"/>
        <a:buChar char="•"/>
        <a:defRPr sz="1000" kern="1200">
          <a:solidFill>
            <a:schemeClr val="tx1"/>
          </a:solidFill>
          <a:latin typeface="+mn-lt"/>
          <a:ea typeface="+mn-ea"/>
          <a:cs typeface="+mn-cs"/>
        </a:defRPr>
      </a:lvl7pPr>
      <a:lvl8pPr marL="1440000" indent="-180000" algn="l" defTabSz="914400" rtl="0" eaLnBrk="1" latinLnBrk="0" hangingPunct="1">
        <a:lnSpc>
          <a:spcPct val="100000"/>
        </a:lnSpc>
        <a:spcBef>
          <a:spcPts val="0"/>
        </a:spcBef>
        <a:spcAft>
          <a:spcPts val="590"/>
        </a:spcAft>
        <a:buSzPct val="150000"/>
        <a:buFont typeface="Arial" panose="020B0604020202020204" pitchFamily="34" charset="0"/>
        <a:buChar char="•"/>
        <a:defRPr sz="1000" kern="1200">
          <a:solidFill>
            <a:schemeClr val="tx1"/>
          </a:solidFill>
          <a:latin typeface="+mn-lt"/>
          <a:ea typeface="+mn-ea"/>
          <a:cs typeface="+mn-cs"/>
        </a:defRPr>
      </a:lvl8pPr>
      <a:lvl9pPr marL="1620000" indent="-180000" algn="l" defTabSz="914400" rtl="0" eaLnBrk="1" latinLnBrk="0" hangingPunct="1">
        <a:lnSpc>
          <a:spcPct val="100000"/>
        </a:lnSpc>
        <a:spcBef>
          <a:spcPts val="0"/>
        </a:spcBef>
        <a:spcAft>
          <a:spcPts val="590"/>
        </a:spcAft>
        <a:buSzPct val="150000"/>
        <a:buFont typeface="Arial" panose="020B0604020202020204" pitchFamily="34" charset="0"/>
        <a:buChar char="•"/>
        <a:defRPr sz="10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40" userDrawn="1">
          <p15:clr>
            <a:srgbClr val="F26B43"/>
          </p15:clr>
        </p15:guide>
        <p15:guide id="3" pos="461" userDrawn="1">
          <p15:clr>
            <a:srgbClr val="F26B43"/>
          </p15:clr>
        </p15:guide>
        <p15:guide id="6" orient="horz" pos="3770" userDrawn="1">
          <p15:clr>
            <a:srgbClr val="F26B43"/>
          </p15:clr>
        </p15:guide>
        <p15:guide id="7" orient="horz" pos="1275" userDrawn="1">
          <p15:clr>
            <a:srgbClr val="F26B43"/>
          </p15:clr>
        </p15:guide>
        <p15:guide id="8" orient="horz" pos="1049" userDrawn="1">
          <p15:clr>
            <a:srgbClr val="F26B43"/>
          </p15:clr>
        </p15:guide>
        <p15:guide id="9" orient="horz" pos="436" userDrawn="1">
          <p15:clr>
            <a:srgbClr val="F26B43"/>
          </p15:clr>
        </p15:guide>
        <p15:guide id="11" pos="7491" userDrawn="1">
          <p15:clr>
            <a:srgbClr val="F26B43"/>
          </p15:clr>
        </p15:guide>
        <p15:guide id="13" pos="3976" userDrawn="1">
          <p15:clr>
            <a:srgbClr val="F26B43"/>
          </p15:clr>
        </p15:guide>
        <p15:guide id="14" pos="3727"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32.png"/><Relationship Id="rId2" Type="http://schemas.openxmlformats.org/officeDocument/2006/relationships/notesSlide" Target="../notesSlides/notesSlide10.xml"/><Relationship Id="rId1" Type="http://schemas.openxmlformats.org/officeDocument/2006/relationships/slideLayout" Target="../slideLayouts/slideLayout10.xml"/><Relationship Id="rId6" Type="http://schemas.openxmlformats.org/officeDocument/2006/relationships/image" Target="../media/image35.svg"/><Relationship Id="rId5" Type="http://schemas.openxmlformats.org/officeDocument/2006/relationships/image" Target="../media/image34.png"/><Relationship Id="rId4" Type="http://schemas.openxmlformats.org/officeDocument/2006/relationships/image" Target="../media/image33.svg"/></Relationships>
</file>

<file path=ppt/slides/_rels/slide11.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11.xml"/><Relationship Id="rId1" Type="http://schemas.openxmlformats.org/officeDocument/2006/relationships/slideLayout" Target="../slideLayouts/slideLayout9.xml"/><Relationship Id="rId6" Type="http://schemas.openxmlformats.org/officeDocument/2006/relationships/image" Target="../media/image37.svg"/><Relationship Id="rId5" Type="http://schemas.openxmlformats.org/officeDocument/2006/relationships/image" Target="../media/image36.png"/><Relationship Id="rId4" Type="http://schemas.openxmlformats.org/officeDocument/2006/relationships/image" Target="../media/image19.svg"/></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9.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10.xml"/><Relationship Id="rId6" Type="http://schemas.openxmlformats.org/officeDocument/2006/relationships/image" Target="../media/image8.svg"/><Relationship Id="rId5" Type="http://schemas.openxmlformats.org/officeDocument/2006/relationships/image" Target="../media/image7.png"/><Relationship Id="rId4" Type="http://schemas.openxmlformats.org/officeDocument/2006/relationships/image" Target="../media/image6.svg"/></Relationships>
</file>

<file path=ppt/slides/_rels/slide3.xml.rels><?xml version="1.0" encoding="UTF-8" standalone="yes"?>
<Relationships xmlns="http://schemas.openxmlformats.org/package/2006/relationships"><Relationship Id="rId8" Type="http://schemas.openxmlformats.org/officeDocument/2006/relationships/image" Target="../media/image14.svg"/><Relationship Id="rId3" Type="http://schemas.openxmlformats.org/officeDocument/2006/relationships/image" Target="../media/image9.png"/><Relationship Id="rId7" Type="http://schemas.openxmlformats.org/officeDocument/2006/relationships/image" Target="../media/image13.png"/><Relationship Id="rId2" Type="http://schemas.openxmlformats.org/officeDocument/2006/relationships/notesSlide" Target="../notesSlides/notesSlide3.xml"/><Relationship Id="rId1" Type="http://schemas.openxmlformats.org/officeDocument/2006/relationships/slideLayout" Target="../slideLayouts/slideLayout10.xml"/><Relationship Id="rId6" Type="http://schemas.openxmlformats.org/officeDocument/2006/relationships/image" Target="../media/image12.svg"/><Relationship Id="rId5" Type="http://schemas.openxmlformats.org/officeDocument/2006/relationships/image" Target="../media/image11.png"/><Relationship Id="rId4" Type="http://schemas.openxmlformats.org/officeDocument/2006/relationships/image" Target="../media/image10.svg"/></Relationships>
</file>

<file path=ppt/slides/_rels/slide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4.xml"/><Relationship Id="rId1" Type="http://schemas.openxmlformats.org/officeDocument/2006/relationships/slideLayout" Target="../slideLayouts/slideLayout10.xml"/><Relationship Id="rId4" Type="http://schemas.openxmlformats.org/officeDocument/2006/relationships/image" Target="../media/image16.svg"/></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3.xml"/><Relationship Id="rId1" Type="http://schemas.openxmlformats.org/officeDocument/2006/relationships/video" Target="https://www.youtube.com/embed/VXV6BHzfrnI?feature=oembed" TargetMode="External"/><Relationship Id="rId4" Type="http://schemas.openxmlformats.org/officeDocument/2006/relationships/image" Target="../media/image17.jpeg"/></Relationships>
</file>

<file path=ppt/slides/_rels/slide6.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6.xml"/><Relationship Id="rId1" Type="http://schemas.openxmlformats.org/officeDocument/2006/relationships/slideLayout" Target="../slideLayouts/slideLayout9.xml"/><Relationship Id="rId6" Type="http://schemas.openxmlformats.org/officeDocument/2006/relationships/image" Target="../media/image21.svg"/><Relationship Id="rId5" Type="http://schemas.openxmlformats.org/officeDocument/2006/relationships/image" Target="../media/image20.png"/><Relationship Id="rId4" Type="http://schemas.openxmlformats.org/officeDocument/2006/relationships/image" Target="../media/image19.svg"/></Relationships>
</file>

<file path=ppt/slides/_rels/slide7.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notesSlide" Target="../notesSlides/notesSlide7.xml"/><Relationship Id="rId1" Type="http://schemas.openxmlformats.org/officeDocument/2006/relationships/slideLayout" Target="../slideLayouts/slideLayout10.xml"/><Relationship Id="rId6" Type="http://schemas.openxmlformats.org/officeDocument/2006/relationships/image" Target="../media/image25.svg"/><Relationship Id="rId5" Type="http://schemas.openxmlformats.org/officeDocument/2006/relationships/image" Target="../media/image24.png"/><Relationship Id="rId4" Type="http://schemas.openxmlformats.org/officeDocument/2006/relationships/image" Target="../media/image23.svg"/></Relationships>
</file>

<file path=ppt/slides/_rels/slide8.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notesSlide" Target="../notesSlides/notesSlide8.xml"/><Relationship Id="rId1" Type="http://schemas.openxmlformats.org/officeDocument/2006/relationships/slideLayout" Target="../slideLayouts/slideLayout10.xml"/><Relationship Id="rId6" Type="http://schemas.openxmlformats.org/officeDocument/2006/relationships/image" Target="../media/image29.svg"/><Relationship Id="rId5" Type="http://schemas.openxmlformats.org/officeDocument/2006/relationships/image" Target="../media/image28.png"/><Relationship Id="rId4" Type="http://schemas.openxmlformats.org/officeDocument/2006/relationships/image" Target="../media/image27.svg"/></Relationships>
</file>

<file path=ppt/slides/_rels/slide9.xml.rels><?xml version="1.0" encoding="UTF-8" standalone="yes"?>
<Relationships xmlns="http://schemas.openxmlformats.org/package/2006/relationships"><Relationship Id="rId3" Type="http://schemas.openxmlformats.org/officeDocument/2006/relationships/image" Target="../media/image30.png"/><Relationship Id="rId2" Type="http://schemas.openxmlformats.org/officeDocument/2006/relationships/notesSlide" Target="../notesSlides/notesSlide9.xml"/><Relationship Id="rId1" Type="http://schemas.openxmlformats.org/officeDocument/2006/relationships/slideLayout" Target="../slideLayouts/slideLayout10.xml"/><Relationship Id="rId4" Type="http://schemas.openxmlformats.org/officeDocument/2006/relationships/image" Target="../media/image31.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7E61404-0353-2499-81A7-AB2FA44B8DFD}"/>
              </a:ext>
            </a:extLst>
          </p:cNvPr>
          <p:cNvSpPr>
            <a:spLocks noGrp="1"/>
          </p:cNvSpPr>
          <p:nvPr>
            <p:ph type="ctrTitle"/>
          </p:nvPr>
        </p:nvSpPr>
        <p:spPr>
          <a:solidFill>
            <a:schemeClr val="accent2">
              <a:alpha val="50000"/>
            </a:schemeClr>
          </a:solidFill>
        </p:spPr>
        <p:txBody>
          <a:bodyPr/>
          <a:lstStyle/>
          <a:p>
            <a:r>
              <a:rPr lang="sv-SE" dirty="0">
                <a:cs typeface="Arial"/>
              </a:rPr>
              <a:t>Chefers och tjänstemäns arbetsmiljö</a:t>
            </a:r>
            <a:endParaRPr lang="sv-SE" dirty="0"/>
          </a:p>
        </p:txBody>
      </p:sp>
      <p:sp>
        <p:nvSpPr>
          <p:cNvPr id="7" name="Rektangel 6">
            <a:extLst>
              <a:ext uri="{FF2B5EF4-FFF2-40B4-BE49-F238E27FC236}">
                <a16:creationId xmlns:a16="http://schemas.microsoft.com/office/drawing/2014/main" id="{9BF83A38-B062-218E-A88F-C3062070CDB4}"/>
              </a:ext>
            </a:extLst>
          </p:cNvPr>
          <p:cNvSpPr/>
          <p:nvPr/>
        </p:nvSpPr>
        <p:spPr>
          <a:xfrm>
            <a:off x="0" y="5928898"/>
            <a:ext cx="12191999" cy="92910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solidFill>
                <a:schemeClr val="tx1"/>
              </a:solidFill>
            </a:endParaRPr>
          </a:p>
        </p:txBody>
      </p:sp>
      <p:sp>
        <p:nvSpPr>
          <p:cNvPr id="8" name="Rektangel 7">
            <a:extLst>
              <a:ext uri="{FF2B5EF4-FFF2-40B4-BE49-F238E27FC236}">
                <a16:creationId xmlns:a16="http://schemas.microsoft.com/office/drawing/2014/main" id="{5B5DF604-811C-8132-3E07-710AEBFA5E77}"/>
              </a:ext>
            </a:extLst>
          </p:cNvPr>
          <p:cNvSpPr/>
          <p:nvPr/>
        </p:nvSpPr>
        <p:spPr>
          <a:xfrm>
            <a:off x="0" y="-1884"/>
            <a:ext cx="12191999" cy="92910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solidFill>
                <a:schemeClr val="tx1"/>
              </a:solidFill>
            </a:endParaRPr>
          </a:p>
        </p:txBody>
      </p:sp>
      <p:grpSp>
        <p:nvGrpSpPr>
          <p:cNvPr id="9" name="Grupp 8">
            <a:extLst>
              <a:ext uri="{FF2B5EF4-FFF2-40B4-BE49-F238E27FC236}">
                <a16:creationId xmlns:a16="http://schemas.microsoft.com/office/drawing/2014/main" id="{01094C3B-BA7C-642D-2E98-D8BEB6EF7314}"/>
              </a:ext>
            </a:extLst>
          </p:cNvPr>
          <p:cNvGrpSpPr/>
          <p:nvPr/>
        </p:nvGrpSpPr>
        <p:grpSpPr>
          <a:xfrm>
            <a:off x="2924717" y="6169126"/>
            <a:ext cx="6342564" cy="448646"/>
            <a:chOff x="1855609" y="3113484"/>
            <a:chExt cx="8920864" cy="631025"/>
          </a:xfrm>
        </p:grpSpPr>
        <p:pic>
          <p:nvPicPr>
            <p:cNvPr id="10" name="Bildobjekt 9">
              <a:extLst>
                <a:ext uri="{FF2B5EF4-FFF2-40B4-BE49-F238E27FC236}">
                  <a16:creationId xmlns:a16="http://schemas.microsoft.com/office/drawing/2014/main" id="{D0EEB49F-D941-9755-7515-7F3A583E650A}"/>
                </a:ext>
              </a:extLst>
            </p:cNvPr>
            <p:cNvPicPr>
              <a:picLocks noChangeAspect="1"/>
            </p:cNvPicPr>
            <p:nvPr/>
          </p:nvPicPr>
          <p:blipFill>
            <a:blip r:embed="rId3"/>
            <a:stretch>
              <a:fillRect/>
            </a:stretch>
          </p:blipFill>
          <p:spPr>
            <a:xfrm>
              <a:off x="1855609" y="3242564"/>
              <a:ext cx="2551181" cy="372865"/>
            </a:xfrm>
            <a:prstGeom prst="rect">
              <a:avLst/>
            </a:prstGeom>
          </p:spPr>
        </p:pic>
        <p:pic>
          <p:nvPicPr>
            <p:cNvPr id="11" name="Bildobjekt 10" descr="En bild som visar text, porslin, tallrik, kärl&#10;&#10;Automatiskt genererad beskrivning">
              <a:extLst>
                <a:ext uri="{FF2B5EF4-FFF2-40B4-BE49-F238E27FC236}">
                  <a16:creationId xmlns:a16="http://schemas.microsoft.com/office/drawing/2014/main" id="{277E7527-7116-806B-6D89-122910F9823E}"/>
                </a:ext>
              </a:extLst>
            </p:cNvPr>
            <p:cNvPicPr>
              <a:picLocks noChangeAspect="1"/>
            </p:cNvPicPr>
            <p:nvPr/>
          </p:nvPicPr>
          <p:blipFill>
            <a:blip r:embed="rId4"/>
            <a:stretch>
              <a:fillRect/>
            </a:stretch>
          </p:blipFill>
          <p:spPr>
            <a:xfrm>
              <a:off x="9109182" y="3229646"/>
              <a:ext cx="1667291" cy="398700"/>
            </a:xfrm>
            <a:prstGeom prst="rect">
              <a:avLst/>
            </a:prstGeom>
          </p:spPr>
        </p:pic>
        <p:pic>
          <p:nvPicPr>
            <p:cNvPr id="12" name="Bildobjekt 11">
              <a:extLst>
                <a:ext uri="{FF2B5EF4-FFF2-40B4-BE49-F238E27FC236}">
                  <a16:creationId xmlns:a16="http://schemas.microsoft.com/office/drawing/2014/main" id="{2E40B960-E4E3-777B-1D50-5A76A9DBAC6F}"/>
                </a:ext>
              </a:extLst>
            </p:cNvPr>
            <p:cNvPicPr>
              <a:picLocks noChangeAspect="1"/>
            </p:cNvPicPr>
            <p:nvPr/>
          </p:nvPicPr>
          <p:blipFill>
            <a:blip r:embed="rId5"/>
            <a:stretch>
              <a:fillRect/>
            </a:stretch>
          </p:blipFill>
          <p:spPr>
            <a:xfrm>
              <a:off x="4733164" y="3145445"/>
              <a:ext cx="1533752" cy="567103"/>
            </a:xfrm>
            <a:prstGeom prst="rect">
              <a:avLst/>
            </a:prstGeom>
          </p:spPr>
        </p:pic>
        <p:pic>
          <p:nvPicPr>
            <p:cNvPr id="13" name="Bildobjekt 12">
              <a:extLst>
                <a:ext uri="{FF2B5EF4-FFF2-40B4-BE49-F238E27FC236}">
                  <a16:creationId xmlns:a16="http://schemas.microsoft.com/office/drawing/2014/main" id="{C5A90338-E454-3E45-1B91-5218ACCCDFB2}"/>
                </a:ext>
              </a:extLst>
            </p:cNvPr>
            <p:cNvPicPr>
              <a:picLocks noChangeAspect="1"/>
            </p:cNvPicPr>
            <p:nvPr/>
          </p:nvPicPr>
          <p:blipFill>
            <a:blip r:embed="rId6"/>
            <a:stretch>
              <a:fillRect/>
            </a:stretch>
          </p:blipFill>
          <p:spPr>
            <a:xfrm>
              <a:off x="6504469" y="3113484"/>
              <a:ext cx="2367160" cy="631025"/>
            </a:xfrm>
            <a:prstGeom prst="rect">
              <a:avLst/>
            </a:prstGeom>
          </p:spPr>
        </p:pic>
      </p:grpSp>
    </p:spTree>
    <p:extLst>
      <p:ext uri="{BB962C8B-B14F-4D97-AF65-F5344CB8AC3E}">
        <p14:creationId xmlns:p14="http://schemas.microsoft.com/office/powerpoint/2010/main" val="21695252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ubrik 2">
            <a:extLst>
              <a:ext uri="{FF2B5EF4-FFF2-40B4-BE49-F238E27FC236}">
                <a16:creationId xmlns:a16="http://schemas.microsoft.com/office/drawing/2014/main" id="{F8AB0330-62CA-562E-4E3D-C7AE7B20CCF3}"/>
              </a:ext>
            </a:extLst>
          </p:cNvPr>
          <p:cNvSpPr txBox="1">
            <a:spLocks/>
          </p:cNvSpPr>
          <p:nvPr/>
        </p:nvSpPr>
        <p:spPr>
          <a:xfrm>
            <a:off x="731837" y="643411"/>
            <a:ext cx="10728325" cy="973139"/>
          </a:xfrm>
          <a:prstGeom prst="rect">
            <a:avLst/>
          </a:prstGeom>
        </p:spPr>
        <p:txBody>
          <a:bodyPr anchor="b"/>
          <a:lstStyle>
            <a:lvl1pPr algn="l" defTabSz="914400" rtl="0" eaLnBrk="1" latinLnBrk="0" hangingPunct="1">
              <a:lnSpc>
                <a:spcPct val="90000"/>
              </a:lnSpc>
              <a:spcBef>
                <a:spcPct val="0"/>
              </a:spcBef>
              <a:buNone/>
              <a:defRPr sz="3600" b="1" kern="1200">
                <a:solidFill>
                  <a:schemeClr val="tx1"/>
                </a:solidFill>
                <a:latin typeface="+mj-lt"/>
                <a:ea typeface="+mj-ea"/>
                <a:cs typeface="+mj-cs"/>
              </a:defRPr>
            </a:lvl1pPr>
          </a:lstStyle>
          <a:p>
            <a:r>
              <a:rPr lang="sv-SE" dirty="0">
                <a:solidFill>
                  <a:schemeClr val="accent3"/>
                </a:solidFill>
                <a:cs typeface="Calibri Light"/>
              </a:rPr>
              <a:t>Sortera förbättringsförslagen</a:t>
            </a:r>
            <a:endParaRPr lang="sv-SE" dirty="0">
              <a:solidFill>
                <a:schemeClr val="accent3"/>
              </a:solidFill>
            </a:endParaRPr>
          </a:p>
        </p:txBody>
      </p:sp>
      <p:sp>
        <p:nvSpPr>
          <p:cNvPr id="7" name="Rektangel 6">
            <a:extLst>
              <a:ext uri="{FF2B5EF4-FFF2-40B4-BE49-F238E27FC236}">
                <a16:creationId xmlns:a16="http://schemas.microsoft.com/office/drawing/2014/main" id="{E8ACA352-65A2-8844-0BE5-67870ABB12A1}"/>
              </a:ext>
            </a:extLst>
          </p:cNvPr>
          <p:cNvSpPr/>
          <p:nvPr/>
        </p:nvSpPr>
        <p:spPr>
          <a:xfrm>
            <a:off x="8905820" y="0"/>
            <a:ext cx="2806811" cy="6858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solidFill>
                <a:schemeClr val="tx1"/>
              </a:solidFill>
            </a:endParaRPr>
          </a:p>
        </p:txBody>
      </p:sp>
      <p:sp>
        <p:nvSpPr>
          <p:cNvPr id="13" name="Platshållare för innehåll 1">
            <a:extLst>
              <a:ext uri="{FF2B5EF4-FFF2-40B4-BE49-F238E27FC236}">
                <a16:creationId xmlns:a16="http://schemas.microsoft.com/office/drawing/2014/main" id="{5E4EFCDF-6C34-FF16-3981-3F091561281D}"/>
              </a:ext>
            </a:extLst>
          </p:cNvPr>
          <p:cNvSpPr txBox="1">
            <a:spLocks/>
          </p:cNvSpPr>
          <p:nvPr/>
        </p:nvSpPr>
        <p:spPr>
          <a:xfrm>
            <a:off x="731837" y="2537885"/>
            <a:ext cx="9577389" cy="1782227"/>
          </a:xfrm>
          <a:prstGeom prst="rect">
            <a:avLst/>
          </a:prstGeom>
        </p:spPr>
        <p:txBody>
          <a:bodyPr/>
          <a:lstStyle>
            <a:lvl1pPr marL="180000" indent="-180000" algn="l" defTabSz="914400" rtl="0" eaLnBrk="1" latinLnBrk="0" hangingPunct="1">
              <a:lnSpc>
                <a:spcPct val="100000"/>
              </a:lnSpc>
              <a:spcBef>
                <a:spcPts val="0"/>
              </a:spcBef>
              <a:spcAft>
                <a:spcPts val="1200"/>
              </a:spcAft>
              <a:buSzPct val="150000"/>
              <a:buFont typeface="Arial" panose="020B0604020202020204" pitchFamily="34" charset="0"/>
              <a:buChar char="•"/>
              <a:defRPr sz="2000" kern="1200">
                <a:solidFill>
                  <a:schemeClr val="tx1"/>
                </a:solidFill>
                <a:latin typeface="+mn-lt"/>
                <a:ea typeface="+mn-ea"/>
                <a:cs typeface="+mn-cs"/>
              </a:defRPr>
            </a:lvl1pPr>
            <a:lvl2pPr marL="360000" indent="-180000" algn="l" defTabSz="914400" rtl="0" eaLnBrk="1" latinLnBrk="0" hangingPunct="1">
              <a:lnSpc>
                <a:spcPct val="100000"/>
              </a:lnSpc>
              <a:spcBef>
                <a:spcPts val="0"/>
              </a:spcBef>
              <a:spcAft>
                <a:spcPts val="1060"/>
              </a:spcAft>
              <a:buSzPct val="150000"/>
              <a:buFont typeface="Arial" panose="020B0604020202020204" pitchFamily="34" charset="0"/>
              <a:buChar char="•"/>
              <a:defRPr sz="1800" kern="1200">
                <a:solidFill>
                  <a:schemeClr val="tx1"/>
                </a:solidFill>
                <a:latin typeface="+mn-lt"/>
                <a:ea typeface="+mn-ea"/>
                <a:cs typeface="+mn-cs"/>
              </a:defRPr>
            </a:lvl2pPr>
            <a:lvl3pPr marL="540000" indent="-180000" algn="l" defTabSz="914400" rtl="0" eaLnBrk="1" latinLnBrk="0" hangingPunct="1">
              <a:lnSpc>
                <a:spcPct val="100000"/>
              </a:lnSpc>
              <a:spcBef>
                <a:spcPts val="0"/>
              </a:spcBef>
              <a:spcAft>
                <a:spcPts val="950"/>
              </a:spcAft>
              <a:buSzPct val="150000"/>
              <a:buFont typeface="Arial" panose="020B0604020202020204" pitchFamily="34" charset="0"/>
              <a:buChar char="•"/>
              <a:defRPr sz="1600" kern="1200">
                <a:solidFill>
                  <a:schemeClr val="tx1"/>
                </a:solidFill>
                <a:latin typeface="+mn-lt"/>
                <a:ea typeface="+mn-ea"/>
                <a:cs typeface="+mn-cs"/>
              </a:defRPr>
            </a:lvl3pPr>
            <a:lvl4pPr marL="720000" indent="-180000" algn="l" defTabSz="914400" rtl="0" eaLnBrk="1" latinLnBrk="0" hangingPunct="1">
              <a:lnSpc>
                <a:spcPct val="100000"/>
              </a:lnSpc>
              <a:spcBef>
                <a:spcPts val="0"/>
              </a:spcBef>
              <a:spcAft>
                <a:spcPts val="820"/>
              </a:spcAft>
              <a:buSzPct val="150000"/>
              <a:buFont typeface="Arial" panose="020B0604020202020204" pitchFamily="34" charset="0"/>
              <a:buChar char="•"/>
              <a:defRPr sz="1400" kern="1200">
                <a:solidFill>
                  <a:schemeClr val="tx1"/>
                </a:solidFill>
                <a:latin typeface="+mn-lt"/>
                <a:ea typeface="+mn-ea"/>
                <a:cs typeface="+mn-cs"/>
              </a:defRPr>
            </a:lvl4pPr>
            <a:lvl5pPr marL="900000" indent="-180000" algn="l" defTabSz="914400" rtl="0" eaLnBrk="1" latinLnBrk="0" hangingPunct="1">
              <a:lnSpc>
                <a:spcPct val="100000"/>
              </a:lnSpc>
              <a:spcBef>
                <a:spcPts val="0"/>
              </a:spcBef>
              <a:spcAft>
                <a:spcPts val="700"/>
              </a:spcAft>
              <a:buSzPct val="150000"/>
              <a:buFont typeface="Arial" panose="020B0604020202020204" pitchFamily="34" charset="0"/>
              <a:buChar char="•"/>
              <a:defRPr sz="1200" kern="1200">
                <a:solidFill>
                  <a:schemeClr val="tx1"/>
                </a:solidFill>
                <a:latin typeface="+mn-lt"/>
                <a:ea typeface="+mn-ea"/>
                <a:cs typeface="+mn-cs"/>
              </a:defRPr>
            </a:lvl5pPr>
            <a:lvl6pPr marL="1080000" indent="-180000" algn="l" defTabSz="914400" rtl="0" eaLnBrk="1" latinLnBrk="0" hangingPunct="1">
              <a:lnSpc>
                <a:spcPct val="100000"/>
              </a:lnSpc>
              <a:spcBef>
                <a:spcPts val="0"/>
              </a:spcBef>
              <a:spcAft>
                <a:spcPts val="700"/>
              </a:spcAft>
              <a:buSzPct val="150000"/>
              <a:buFont typeface="Arial" panose="020B0604020202020204" pitchFamily="34" charset="0"/>
              <a:buChar char="•"/>
              <a:defRPr sz="1200" kern="1200">
                <a:solidFill>
                  <a:schemeClr val="tx1"/>
                </a:solidFill>
                <a:latin typeface="+mn-lt"/>
                <a:ea typeface="+mn-ea"/>
                <a:cs typeface="+mn-cs"/>
              </a:defRPr>
            </a:lvl6pPr>
            <a:lvl7pPr marL="1260000" indent="-180000" algn="l" defTabSz="914400" rtl="0" eaLnBrk="1" latinLnBrk="0" hangingPunct="1">
              <a:lnSpc>
                <a:spcPct val="100000"/>
              </a:lnSpc>
              <a:spcBef>
                <a:spcPts val="0"/>
              </a:spcBef>
              <a:spcAft>
                <a:spcPts val="590"/>
              </a:spcAft>
              <a:buSzPct val="150000"/>
              <a:buFont typeface="Arial" panose="020B0604020202020204" pitchFamily="34" charset="0"/>
              <a:buChar char="•"/>
              <a:defRPr sz="1000" kern="1200">
                <a:solidFill>
                  <a:schemeClr val="tx1"/>
                </a:solidFill>
                <a:latin typeface="+mn-lt"/>
                <a:ea typeface="+mn-ea"/>
                <a:cs typeface="+mn-cs"/>
              </a:defRPr>
            </a:lvl7pPr>
            <a:lvl8pPr marL="1440000" indent="-180000" algn="l" defTabSz="914400" rtl="0" eaLnBrk="1" latinLnBrk="0" hangingPunct="1">
              <a:lnSpc>
                <a:spcPct val="100000"/>
              </a:lnSpc>
              <a:spcBef>
                <a:spcPts val="0"/>
              </a:spcBef>
              <a:spcAft>
                <a:spcPts val="590"/>
              </a:spcAft>
              <a:buSzPct val="150000"/>
              <a:buFont typeface="Arial" panose="020B0604020202020204" pitchFamily="34" charset="0"/>
              <a:buChar char="•"/>
              <a:defRPr sz="1000" kern="1200">
                <a:solidFill>
                  <a:schemeClr val="tx1"/>
                </a:solidFill>
                <a:latin typeface="+mn-lt"/>
                <a:ea typeface="+mn-ea"/>
                <a:cs typeface="+mn-cs"/>
              </a:defRPr>
            </a:lvl8pPr>
            <a:lvl9pPr marL="1620000" indent="-180000" algn="l" defTabSz="914400" rtl="0" eaLnBrk="1" latinLnBrk="0" hangingPunct="1">
              <a:lnSpc>
                <a:spcPct val="100000"/>
              </a:lnSpc>
              <a:spcBef>
                <a:spcPts val="0"/>
              </a:spcBef>
              <a:spcAft>
                <a:spcPts val="590"/>
              </a:spcAft>
              <a:buSzPct val="150000"/>
              <a:buFont typeface="Arial" panose="020B0604020202020204" pitchFamily="34" charset="0"/>
              <a:buChar char="•"/>
              <a:defRPr sz="1000" kern="1200">
                <a:solidFill>
                  <a:schemeClr val="tx1"/>
                </a:solidFill>
                <a:latin typeface="+mn-lt"/>
                <a:ea typeface="+mn-ea"/>
                <a:cs typeface="+mn-cs"/>
              </a:defRPr>
            </a:lvl9pPr>
          </a:lstStyle>
          <a:p>
            <a:pPr>
              <a:buSzPct val="170000"/>
              <a:buBlip>
                <a:blip r:embed="rId3">
                  <a:extLst>
                    <a:ext uri="{96DAC541-7B7A-43D3-8B79-37D633B846F1}">
                      <asvg:svgBlip xmlns:asvg="http://schemas.microsoft.com/office/drawing/2016/SVG/main" r:embed="rId4"/>
                    </a:ext>
                  </a:extLst>
                </a:blip>
              </a:buBlip>
            </a:pPr>
            <a:r>
              <a:rPr lang="sv-SE" dirty="0">
                <a:solidFill>
                  <a:schemeClr val="accent3"/>
                </a:solidFill>
              </a:rPr>
              <a:t>Vad är långsiktiga och vad är kortsiktiga förslag? </a:t>
            </a:r>
          </a:p>
          <a:p>
            <a:pPr>
              <a:buSzPct val="170000"/>
              <a:buBlip>
                <a:blip r:embed="rId3">
                  <a:extLst>
                    <a:ext uri="{96DAC541-7B7A-43D3-8B79-37D633B846F1}">
                      <asvg:svgBlip xmlns:asvg="http://schemas.microsoft.com/office/drawing/2016/SVG/main" r:embed="rId4"/>
                    </a:ext>
                  </a:extLst>
                </a:blip>
              </a:buBlip>
            </a:pPr>
            <a:r>
              <a:rPr lang="sv-SE" dirty="0">
                <a:solidFill>
                  <a:schemeClr val="accent3"/>
                </a:solidFill>
              </a:rPr>
              <a:t>Vad gör vi härnäst? </a:t>
            </a:r>
          </a:p>
          <a:p>
            <a:pPr>
              <a:buSzPct val="170000"/>
              <a:buBlip>
                <a:blip r:embed="rId3">
                  <a:extLst>
                    <a:ext uri="{96DAC541-7B7A-43D3-8B79-37D633B846F1}">
                      <asvg:svgBlip xmlns:asvg="http://schemas.microsoft.com/office/drawing/2016/SVG/main" r:embed="rId4"/>
                    </a:ext>
                  </a:extLst>
                </a:blip>
              </a:buBlip>
            </a:pPr>
            <a:r>
              <a:rPr lang="sv-SE" dirty="0">
                <a:solidFill>
                  <a:schemeClr val="accent3"/>
                </a:solidFill>
              </a:rPr>
              <a:t>Vem gör vad? </a:t>
            </a:r>
          </a:p>
          <a:p>
            <a:pPr>
              <a:buSzPct val="170000"/>
              <a:buBlip>
                <a:blip r:embed="rId3">
                  <a:extLst>
                    <a:ext uri="{96DAC541-7B7A-43D3-8B79-37D633B846F1}">
                      <asvg:svgBlip xmlns:asvg="http://schemas.microsoft.com/office/drawing/2016/SVG/main" r:embed="rId4"/>
                    </a:ext>
                  </a:extLst>
                </a:blip>
              </a:buBlip>
            </a:pPr>
            <a:r>
              <a:rPr lang="sv-SE" dirty="0" err="1">
                <a:solidFill>
                  <a:schemeClr val="accent3"/>
                </a:solidFill>
              </a:rPr>
              <a:t>Tidsplanera</a:t>
            </a:r>
            <a:r>
              <a:rPr lang="sv-SE" dirty="0">
                <a:solidFill>
                  <a:schemeClr val="accent3"/>
                </a:solidFill>
              </a:rPr>
              <a:t> </a:t>
            </a:r>
          </a:p>
          <a:p>
            <a:pPr>
              <a:buSzPct val="170000"/>
              <a:buBlip>
                <a:blip r:embed="rId3">
                  <a:extLst>
                    <a:ext uri="{96DAC541-7B7A-43D3-8B79-37D633B846F1}">
                      <asvg:svgBlip xmlns:asvg="http://schemas.microsoft.com/office/drawing/2016/SVG/main" r:embed="rId4"/>
                    </a:ext>
                  </a:extLst>
                </a:blip>
              </a:buBlip>
            </a:pPr>
            <a:r>
              <a:rPr lang="sv-SE" dirty="0">
                <a:solidFill>
                  <a:schemeClr val="accent3"/>
                </a:solidFill>
              </a:rPr>
              <a:t>Nästa möte </a:t>
            </a:r>
          </a:p>
        </p:txBody>
      </p:sp>
      <p:pic>
        <p:nvPicPr>
          <p:cNvPr id="15" name="Bild 14">
            <a:extLst>
              <a:ext uri="{FF2B5EF4-FFF2-40B4-BE49-F238E27FC236}">
                <a16:creationId xmlns:a16="http://schemas.microsoft.com/office/drawing/2014/main" id="{DC18D4E7-2E8E-54DD-7C81-D5331835F486}"/>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9068913" y="2139119"/>
            <a:ext cx="2643718" cy="2579757"/>
          </a:xfrm>
          <a:prstGeom prst="rect">
            <a:avLst/>
          </a:prstGeom>
        </p:spPr>
      </p:pic>
    </p:spTree>
    <p:extLst>
      <p:ext uri="{BB962C8B-B14F-4D97-AF65-F5344CB8AC3E}">
        <p14:creationId xmlns:p14="http://schemas.microsoft.com/office/powerpoint/2010/main" val="2521326114"/>
      </p:ext>
    </p:extLst>
  </p:cSld>
  <p:clrMapOvr>
    <a:masterClrMapping/>
  </p:clrMapOvr>
  <p:transition spd="slow">
    <p:push dir="u"/>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ktangel 10">
            <a:extLst>
              <a:ext uri="{FF2B5EF4-FFF2-40B4-BE49-F238E27FC236}">
                <a16:creationId xmlns:a16="http://schemas.microsoft.com/office/drawing/2014/main" id="{EFBB807D-9832-D264-E6B8-CE200D825F36}"/>
              </a:ext>
            </a:extLst>
          </p:cNvPr>
          <p:cNvSpPr/>
          <p:nvPr/>
        </p:nvSpPr>
        <p:spPr>
          <a:xfrm>
            <a:off x="0" y="1908313"/>
            <a:ext cx="12192000" cy="304137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solidFill>
                <a:schemeClr val="accent1"/>
              </a:solidFill>
            </a:endParaRPr>
          </a:p>
        </p:txBody>
      </p:sp>
      <p:sp>
        <p:nvSpPr>
          <p:cNvPr id="4" name="Platshållare för innehåll 1">
            <a:extLst>
              <a:ext uri="{FF2B5EF4-FFF2-40B4-BE49-F238E27FC236}">
                <a16:creationId xmlns:a16="http://schemas.microsoft.com/office/drawing/2014/main" id="{DF5749EF-A2FC-E22E-BC14-BC3043486200}"/>
              </a:ext>
            </a:extLst>
          </p:cNvPr>
          <p:cNvSpPr txBox="1">
            <a:spLocks/>
          </p:cNvSpPr>
          <p:nvPr/>
        </p:nvSpPr>
        <p:spPr>
          <a:xfrm>
            <a:off x="731837" y="2537885"/>
            <a:ext cx="9577389" cy="1782227"/>
          </a:xfrm>
          <a:prstGeom prst="rect">
            <a:avLst/>
          </a:prstGeom>
        </p:spPr>
        <p:txBody>
          <a:bodyPr/>
          <a:lstStyle>
            <a:lvl1pPr marL="180000" indent="-180000" algn="l" defTabSz="914400" rtl="0" eaLnBrk="1" latinLnBrk="0" hangingPunct="1">
              <a:lnSpc>
                <a:spcPct val="100000"/>
              </a:lnSpc>
              <a:spcBef>
                <a:spcPts val="0"/>
              </a:spcBef>
              <a:spcAft>
                <a:spcPts val="1200"/>
              </a:spcAft>
              <a:buSzPct val="150000"/>
              <a:buFont typeface="Arial" panose="020B0604020202020204" pitchFamily="34" charset="0"/>
              <a:buChar char="•"/>
              <a:defRPr sz="2000" kern="1200">
                <a:solidFill>
                  <a:schemeClr val="tx1"/>
                </a:solidFill>
                <a:latin typeface="+mn-lt"/>
                <a:ea typeface="+mn-ea"/>
                <a:cs typeface="+mn-cs"/>
              </a:defRPr>
            </a:lvl1pPr>
            <a:lvl2pPr marL="360000" indent="-180000" algn="l" defTabSz="914400" rtl="0" eaLnBrk="1" latinLnBrk="0" hangingPunct="1">
              <a:lnSpc>
                <a:spcPct val="100000"/>
              </a:lnSpc>
              <a:spcBef>
                <a:spcPts val="0"/>
              </a:spcBef>
              <a:spcAft>
                <a:spcPts val="1060"/>
              </a:spcAft>
              <a:buSzPct val="150000"/>
              <a:buFont typeface="Arial" panose="020B0604020202020204" pitchFamily="34" charset="0"/>
              <a:buChar char="•"/>
              <a:defRPr sz="1800" kern="1200">
                <a:solidFill>
                  <a:schemeClr val="tx1"/>
                </a:solidFill>
                <a:latin typeface="+mn-lt"/>
                <a:ea typeface="+mn-ea"/>
                <a:cs typeface="+mn-cs"/>
              </a:defRPr>
            </a:lvl2pPr>
            <a:lvl3pPr marL="540000" indent="-180000" algn="l" defTabSz="914400" rtl="0" eaLnBrk="1" latinLnBrk="0" hangingPunct="1">
              <a:lnSpc>
                <a:spcPct val="100000"/>
              </a:lnSpc>
              <a:spcBef>
                <a:spcPts val="0"/>
              </a:spcBef>
              <a:spcAft>
                <a:spcPts val="950"/>
              </a:spcAft>
              <a:buSzPct val="150000"/>
              <a:buFont typeface="Arial" panose="020B0604020202020204" pitchFamily="34" charset="0"/>
              <a:buChar char="•"/>
              <a:defRPr sz="1600" kern="1200">
                <a:solidFill>
                  <a:schemeClr val="tx1"/>
                </a:solidFill>
                <a:latin typeface="+mn-lt"/>
                <a:ea typeface="+mn-ea"/>
                <a:cs typeface="+mn-cs"/>
              </a:defRPr>
            </a:lvl3pPr>
            <a:lvl4pPr marL="720000" indent="-180000" algn="l" defTabSz="914400" rtl="0" eaLnBrk="1" latinLnBrk="0" hangingPunct="1">
              <a:lnSpc>
                <a:spcPct val="100000"/>
              </a:lnSpc>
              <a:spcBef>
                <a:spcPts val="0"/>
              </a:spcBef>
              <a:spcAft>
                <a:spcPts val="820"/>
              </a:spcAft>
              <a:buSzPct val="150000"/>
              <a:buFont typeface="Arial" panose="020B0604020202020204" pitchFamily="34" charset="0"/>
              <a:buChar char="•"/>
              <a:defRPr sz="1400" kern="1200">
                <a:solidFill>
                  <a:schemeClr val="tx1"/>
                </a:solidFill>
                <a:latin typeface="+mn-lt"/>
                <a:ea typeface="+mn-ea"/>
                <a:cs typeface="+mn-cs"/>
              </a:defRPr>
            </a:lvl4pPr>
            <a:lvl5pPr marL="900000" indent="-180000" algn="l" defTabSz="914400" rtl="0" eaLnBrk="1" latinLnBrk="0" hangingPunct="1">
              <a:lnSpc>
                <a:spcPct val="100000"/>
              </a:lnSpc>
              <a:spcBef>
                <a:spcPts val="0"/>
              </a:spcBef>
              <a:spcAft>
                <a:spcPts val="700"/>
              </a:spcAft>
              <a:buSzPct val="150000"/>
              <a:buFont typeface="Arial" panose="020B0604020202020204" pitchFamily="34" charset="0"/>
              <a:buChar char="•"/>
              <a:defRPr sz="1200" kern="1200">
                <a:solidFill>
                  <a:schemeClr val="tx1"/>
                </a:solidFill>
                <a:latin typeface="+mn-lt"/>
                <a:ea typeface="+mn-ea"/>
                <a:cs typeface="+mn-cs"/>
              </a:defRPr>
            </a:lvl5pPr>
            <a:lvl6pPr marL="1080000" indent="-180000" algn="l" defTabSz="914400" rtl="0" eaLnBrk="1" latinLnBrk="0" hangingPunct="1">
              <a:lnSpc>
                <a:spcPct val="100000"/>
              </a:lnSpc>
              <a:spcBef>
                <a:spcPts val="0"/>
              </a:spcBef>
              <a:spcAft>
                <a:spcPts val="700"/>
              </a:spcAft>
              <a:buSzPct val="150000"/>
              <a:buFont typeface="Arial" panose="020B0604020202020204" pitchFamily="34" charset="0"/>
              <a:buChar char="•"/>
              <a:defRPr sz="1200" kern="1200">
                <a:solidFill>
                  <a:schemeClr val="tx1"/>
                </a:solidFill>
                <a:latin typeface="+mn-lt"/>
                <a:ea typeface="+mn-ea"/>
                <a:cs typeface="+mn-cs"/>
              </a:defRPr>
            </a:lvl6pPr>
            <a:lvl7pPr marL="1260000" indent="-180000" algn="l" defTabSz="914400" rtl="0" eaLnBrk="1" latinLnBrk="0" hangingPunct="1">
              <a:lnSpc>
                <a:spcPct val="100000"/>
              </a:lnSpc>
              <a:spcBef>
                <a:spcPts val="0"/>
              </a:spcBef>
              <a:spcAft>
                <a:spcPts val="590"/>
              </a:spcAft>
              <a:buSzPct val="150000"/>
              <a:buFont typeface="Arial" panose="020B0604020202020204" pitchFamily="34" charset="0"/>
              <a:buChar char="•"/>
              <a:defRPr sz="1000" kern="1200">
                <a:solidFill>
                  <a:schemeClr val="tx1"/>
                </a:solidFill>
                <a:latin typeface="+mn-lt"/>
                <a:ea typeface="+mn-ea"/>
                <a:cs typeface="+mn-cs"/>
              </a:defRPr>
            </a:lvl7pPr>
            <a:lvl8pPr marL="1440000" indent="-180000" algn="l" defTabSz="914400" rtl="0" eaLnBrk="1" latinLnBrk="0" hangingPunct="1">
              <a:lnSpc>
                <a:spcPct val="100000"/>
              </a:lnSpc>
              <a:spcBef>
                <a:spcPts val="0"/>
              </a:spcBef>
              <a:spcAft>
                <a:spcPts val="590"/>
              </a:spcAft>
              <a:buSzPct val="150000"/>
              <a:buFont typeface="Arial" panose="020B0604020202020204" pitchFamily="34" charset="0"/>
              <a:buChar char="•"/>
              <a:defRPr sz="1000" kern="1200">
                <a:solidFill>
                  <a:schemeClr val="tx1"/>
                </a:solidFill>
                <a:latin typeface="+mn-lt"/>
                <a:ea typeface="+mn-ea"/>
                <a:cs typeface="+mn-cs"/>
              </a:defRPr>
            </a:lvl8pPr>
            <a:lvl9pPr marL="1620000" indent="-180000" algn="l" defTabSz="914400" rtl="0" eaLnBrk="1" latinLnBrk="0" hangingPunct="1">
              <a:lnSpc>
                <a:spcPct val="100000"/>
              </a:lnSpc>
              <a:spcBef>
                <a:spcPts val="0"/>
              </a:spcBef>
              <a:spcAft>
                <a:spcPts val="590"/>
              </a:spcAft>
              <a:buSzPct val="150000"/>
              <a:buFont typeface="Arial" panose="020B0604020202020204" pitchFamily="34" charset="0"/>
              <a:buChar char="•"/>
              <a:defRPr sz="1000" kern="1200">
                <a:solidFill>
                  <a:schemeClr val="tx1"/>
                </a:solidFill>
                <a:latin typeface="+mn-lt"/>
                <a:ea typeface="+mn-ea"/>
                <a:cs typeface="+mn-cs"/>
              </a:defRPr>
            </a:lvl9pPr>
          </a:lstStyle>
          <a:p>
            <a:pPr>
              <a:buSzPct val="170000"/>
              <a:buBlip>
                <a:blip r:embed="rId3">
                  <a:extLst>
                    <a:ext uri="{96DAC541-7B7A-43D3-8B79-37D633B846F1}">
                      <asvg:svgBlip xmlns:asvg="http://schemas.microsoft.com/office/drawing/2016/SVG/main" r:embed="rId4"/>
                    </a:ext>
                  </a:extLst>
                </a:blip>
              </a:buBlip>
            </a:pPr>
            <a:r>
              <a:rPr lang="sv-SE" dirty="0">
                <a:solidFill>
                  <a:schemeClr val="bg1"/>
                </a:solidFill>
              </a:rPr>
              <a:t>För råd och stöd om arbetsgivarens arbetsmiljöansvar </a:t>
            </a:r>
            <a:br>
              <a:rPr lang="sv-SE" dirty="0">
                <a:solidFill>
                  <a:schemeClr val="bg1"/>
                </a:solidFill>
              </a:rPr>
            </a:br>
            <a:r>
              <a:rPr lang="sv-SE" dirty="0">
                <a:solidFill>
                  <a:schemeClr val="bg1"/>
                </a:solidFill>
              </a:rPr>
              <a:t>kan medlemsföretag vända sig till Byggföretagens rådgivning.</a:t>
            </a:r>
          </a:p>
          <a:p>
            <a:pPr marL="0" indent="0">
              <a:buSzPct val="170000"/>
              <a:buNone/>
            </a:pPr>
            <a:endParaRPr lang="sv-SE" dirty="0">
              <a:solidFill>
                <a:schemeClr val="bg1"/>
              </a:solidFill>
            </a:endParaRPr>
          </a:p>
          <a:p>
            <a:pPr>
              <a:buSzPct val="170000"/>
              <a:buBlip>
                <a:blip r:embed="rId3">
                  <a:extLst>
                    <a:ext uri="{96DAC541-7B7A-43D3-8B79-37D633B846F1}">
                      <asvg:svgBlip xmlns:asvg="http://schemas.microsoft.com/office/drawing/2016/SVG/main" r:embed="rId4"/>
                    </a:ext>
                  </a:extLst>
                </a:blip>
              </a:buBlip>
            </a:pPr>
            <a:r>
              <a:rPr lang="sv-SE" dirty="0">
                <a:solidFill>
                  <a:schemeClr val="bg1"/>
                </a:solidFill>
              </a:rPr>
              <a:t>Är du med i ett fackförbund kan du vända dig till ditt förbund </a:t>
            </a:r>
            <a:br>
              <a:rPr lang="sv-SE" dirty="0">
                <a:solidFill>
                  <a:schemeClr val="bg1"/>
                </a:solidFill>
              </a:rPr>
            </a:br>
            <a:r>
              <a:rPr lang="sv-SE" dirty="0">
                <a:solidFill>
                  <a:schemeClr val="bg1"/>
                </a:solidFill>
              </a:rPr>
              <a:t>- Ledarna, Unionen eller Sveriges Ingenjörer</a:t>
            </a:r>
          </a:p>
        </p:txBody>
      </p:sp>
      <p:sp>
        <p:nvSpPr>
          <p:cNvPr id="6" name="Rubrik 2">
            <a:extLst>
              <a:ext uri="{FF2B5EF4-FFF2-40B4-BE49-F238E27FC236}">
                <a16:creationId xmlns:a16="http://schemas.microsoft.com/office/drawing/2014/main" id="{2DCEE726-BF8F-7F44-3BF3-DF860B4146BD}"/>
              </a:ext>
            </a:extLst>
          </p:cNvPr>
          <p:cNvSpPr txBox="1">
            <a:spLocks/>
          </p:cNvSpPr>
          <p:nvPr/>
        </p:nvSpPr>
        <p:spPr>
          <a:xfrm>
            <a:off x="731837" y="643411"/>
            <a:ext cx="10728325" cy="973139"/>
          </a:xfrm>
          <a:prstGeom prst="rect">
            <a:avLst/>
          </a:prstGeom>
        </p:spPr>
        <p:txBody>
          <a:bodyPr anchor="b"/>
          <a:lstStyle>
            <a:lvl1pPr algn="l" defTabSz="914400" rtl="0" eaLnBrk="1" latinLnBrk="0" hangingPunct="1">
              <a:lnSpc>
                <a:spcPct val="90000"/>
              </a:lnSpc>
              <a:spcBef>
                <a:spcPct val="0"/>
              </a:spcBef>
              <a:buNone/>
              <a:defRPr sz="3600" b="1" kern="1200">
                <a:solidFill>
                  <a:schemeClr val="tx1"/>
                </a:solidFill>
                <a:latin typeface="+mj-lt"/>
                <a:ea typeface="+mj-ea"/>
                <a:cs typeface="+mj-cs"/>
              </a:defRPr>
            </a:lvl1pPr>
          </a:lstStyle>
          <a:p>
            <a:r>
              <a:rPr lang="sv-SE" dirty="0">
                <a:solidFill>
                  <a:schemeClr val="accent1"/>
                </a:solidFill>
                <a:cs typeface="Calibri Light"/>
              </a:rPr>
              <a:t>Råd och stöd</a:t>
            </a:r>
            <a:endParaRPr lang="sv-SE" dirty="0">
              <a:solidFill>
                <a:schemeClr val="accent1"/>
              </a:solidFill>
            </a:endParaRPr>
          </a:p>
        </p:txBody>
      </p:sp>
      <p:grpSp>
        <p:nvGrpSpPr>
          <p:cNvPr id="7" name="Grupp 6">
            <a:extLst>
              <a:ext uri="{FF2B5EF4-FFF2-40B4-BE49-F238E27FC236}">
                <a16:creationId xmlns:a16="http://schemas.microsoft.com/office/drawing/2014/main" id="{714C4120-FD88-107B-82A9-42A43040AFBB}"/>
              </a:ext>
            </a:extLst>
          </p:cNvPr>
          <p:cNvGrpSpPr/>
          <p:nvPr/>
        </p:nvGrpSpPr>
        <p:grpSpPr>
          <a:xfrm>
            <a:off x="8897869" y="-529289"/>
            <a:ext cx="2806811" cy="1616175"/>
            <a:chOff x="8905820" y="-139297"/>
            <a:chExt cx="2806811" cy="1616175"/>
          </a:xfrm>
          <a:solidFill>
            <a:schemeClr val="accent3"/>
          </a:solidFill>
        </p:grpSpPr>
        <p:sp>
          <p:nvSpPr>
            <p:cNvPr id="8" name="Rektangel 7">
              <a:extLst>
                <a:ext uri="{FF2B5EF4-FFF2-40B4-BE49-F238E27FC236}">
                  <a16:creationId xmlns:a16="http://schemas.microsoft.com/office/drawing/2014/main" id="{DCA273B9-7D43-9EE3-7EE4-93114A2FA738}"/>
                </a:ext>
              </a:extLst>
            </p:cNvPr>
            <p:cNvSpPr/>
            <p:nvPr/>
          </p:nvSpPr>
          <p:spPr>
            <a:xfrm>
              <a:off x="8905820" y="-139297"/>
              <a:ext cx="2806811" cy="97313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solidFill>
                  <a:schemeClr val="accent3"/>
                </a:solidFill>
              </a:endParaRPr>
            </a:p>
          </p:txBody>
        </p:sp>
        <p:sp>
          <p:nvSpPr>
            <p:cNvPr id="9" name="Triangel 8">
              <a:extLst>
                <a:ext uri="{FF2B5EF4-FFF2-40B4-BE49-F238E27FC236}">
                  <a16:creationId xmlns:a16="http://schemas.microsoft.com/office/drawing/2014/main" id="{0BEBB339-FA11-851B-04BB-E4E0A6BB1775}"/>
                </a:ext>
              </a:extLst>
            </p:cNvPr>
            <p:cNvSpPr/>
            <p:nvPr/>
          </p:nvSpPr>
          <p:spPr>
            <a:xfrm rot="10800000">
              <a:off x="8913950" y="833842"/>
              <a:ext cx="2790549" cy="643036"/>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solidFill>
                  <a:schemeClr val="accent3"/>
                </a:solidFill>
              </a:endParaRPr>
            </a:p>
          </p:txBody>
        </p:sp>
      </p:grpSp>
      <p:pic>
        <p:nvPicPr>
          <p:cNvPr id="3" name="Bild 2">
            <a:extLst>
              <a:ext uri="{FF2B5EF4-FFF2-40B4-BE49-F238E27FC236}">
                <a16:creationId xmlns:a16="http://schemas.microsoft.com/office/drawing/2014/main" id="{5BCF0EAF-CC04-A442-19CC-CB0DFBEF949A}"/>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8726571" y="1908313"/>
            <a:ext cx="2969977" cy="2898122"/>
          </a:xfrm>
          <a:prstGeom prst="rect">
            <a:avLst/>
          </a:prstGeom>
        </p:spPr>
      </p:pic>
    </p:spTree>
    <p:extLst>
      <p:ext uri="{BB962C8B-B14F-4D97-AF65-F5344CB8AC3E}">
        <p14:creationId xmlns:p14="http://schemas.microsoft.com/office/powerpoint/2010/main" val="1748126147"/>
      </p:ext>
    </p:extLst>
  </p:cSld>
  <p:clrMapOvr>
    <a:masterClrMapping/>
  </p:clrMapOvr>
  <p:transition spd="slow">
    <p:push dir="u"/>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p 1">
            <a:extLst>
              <a:ext uri="{FF2B5EF4-FFF2-40B4-BE49-F238E27FC236}">
                <a16:creationId xmlns:a16="http://schemas.microsoft.com/office/drawing/2014/main" id="{590E4A9F-0801-61DE-6125-65D104CF5BB9}"/>
              </a:ext>
            </a:extLst>
          </p:cNvPr>
          <p:cNvGrpSpPr/>
          <p:nvPr/>
        </p:nvGrpSpPr>
        <p:grpSpPr>
          <a:xfrm rot="16200000">
            <a:off x="-1169929" y="2553379"/>
            <a:ext cx="3041369" cy="1751235"/>
            <a:chOff x="8905820" y="-139297"/>
            <a:chExt cx="2806811" cy="1616175"/>
          </a:xfrm>
          <a:solidFill>
            <a:schemeClr val="accent1"/>
          </a:solidFill>
        </p:grpSpPr>
        <p:sp>
          <p:nvSpPr>
            <p:cNvPr id="3" name="Rektangel 2">
              <a:extLst>
                <a:ext uri="{FF2B5EF4-FFF2-40B4-BE49-F238E27FC236}">
                  <a16:creationId xmlns:a16="http://schemas.microsoft.com/office/drawing/2014/main" id="{A4628601-4174-0CD0-DEAF-30F66043D013}"/>
                </a:ext>
              </a:extLst>
            </p:cNvPr>
            <p:cNvSpPr/>
            <p:nvPr/>
          </p:nvSpPr>
          <p:spPr>
            <a:xfrm>
              <a:off x="8905820" y="-139297"/>
              <a:ext cx="2806811" cy="97313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solidFill>
                  <a:schemeClr val="accent3"/>
                </a:solidFill>
              </a:endParaRPr>
            </a:p>
          </p:txBody>
        </p:sp>
        <p:sp>
          <p:nvSpPr>
            <p:cNvPr id="4" name="Triangel 3">
              <a:extLst>
                <a:ext uri="{FF2B5EF4-FFF2-40B4-BE49-F238E27FC236}">
                  <a16:creationId xmlns:a16="http://schemas.microsoft.com/office/drawing/2014/main" id="{A5FF8189-9616-FE16-38BF-8580181E5921}"/>
                </a:ext>
              </a:extLst>
            </p:cNvPr>
            <p:cNvSpPr/>
            <p:nvPr/>
          </p:nvSpPr>
          <p:spPr>
            <a:xfrm rot="10800000">
              <a:off x="8913950" y="833842"/>
              <a:ext cx="2790549" cy="643036"/>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solidFill>
                  <a:schemeClr val="accent3"/>
                </a:solidFill>
              </a:endParaRPr>
            </a:p>
          </p:txBody>
        </p:sp>
      </p:grpSp>
      <p:grpSp>
        <p:nvGrpSpPr>
          <p:cNvPr id="5" name="Grupp 4">
            <a:extLst>
              <a:ext uri="{FF2B5EF4-FFF2-40B4-BE49-F238E27FC236}">
                <a16:creationId xmlns:a16="http://schemas.microsoft.com/office/drawing/2014/main" id="{E2CB47C4-D209-9649-F286-A004A1AFC46F}"/>
              </a:ext>
            </a:extLst>
          </p:cNvPr>
          <p:cNvGrpSpPr/>
          <p:nvPr/>
        </p:nvGrpSpPr>
        <p:grpSpPr>
          <a:xfrm>
            <a:off x="1855609" y="3113484"/>
            <a:ext cx="8920864" cy="631025"/>
            <a:chOff x="1855609" y="3113484"/>
            <a:chExt cx="8920864" cy="631025"/>
          </a:xfrm>
        </p:grpSpPr>
        <p:pic>
          <p:nvPicPr>
            <p:cNvPr id="6" name="Bildobjekt 5">
              <a:extLst>
                <a:ext uri="{FF2B5EF4-FFF2-40B4-BE49-F238E27FC236}">
                  <a16:creationId xmlns:a16="http://schemas.microsoft.com/office/drawing/2014/main" id="{D1970949-926A-D016-553B-A4D60A41C8DB}"/>
                </a:ext>
              </a:extLst>
            </p:cNvPr>
            <p:cNvPicPr>
              <a:picLocks noChangeAspect="1"/>
            </p:cNvPicPr>
            <p:nvPr/>
          </p:nvPicPr>
          <p:blipFill>
            <a:blip r:embed="rId3"/>
            <a:stretch>
              <a:fillRect/>
            </a:stretch>
          </p:blipFill>
          <p:spPr>
            <a:xfrm>
              <a:off x="1855609" y="3242564"/>
              <a:ext cx="2551181" cy="372865"/>
            </a:xfrm>
            <a:prstGeom prst="rect">
              <a:avLst/>
            </a:prstGeom>
          </p:spPr>
        </p:pic>
        <p:pic>
          <p:nvPicPr>
            <p:cNvPr id="7" name="Bildobjekt 6" descr="En bild som visar text, porslin, tallrik, kärl&#10;&#10;Automatiskt genererad beskrivning">
              <a:extLst>
                <a:ext uri="{FF2B5EF4-FFF2-40B4-BE49-F238E27FC236}">
                  <a16:creationId xmlns:a16="http://schemas.microsoft.com/office/drawing/2014/main" id="{D778A016-E2C6-87A6-BF62-9913E7D0CB1D}"/>
                </a:ext>
              </a:extLst>
            </p:cNvPr>
            <p:cNvPicPr>
              <a:picLocks noChangeAspect="1"/>
            </p:cNvPicPr>
            <p:nvPr/>
          </p:nvPicPr>
          <p:blipFill>
            <a:blip r:embed="rId4"/>
            <a:stretch>
              <a:fillRect/>
            </a:stretch>
          </p:blipFill>
          <p:spPr>
            <a:xfrm>
              <a:off x="9109182" y="3229646"/>
              <a:ext cx="1667291" cy="398700"/>
            </a:xfrm>
            <a:prstGeom prst="rect">
              <a:avLst/>
            </a:prstGeom>
          </p:spPr>
        </p:pic>
        <p:pic>
          <p:nvPicPr>
            <p:cNvPr id="8" name="Bildobjekt 7">
              <a:extLst>
                <a:ext uri="{FF2B5EF4-FFF2-40B4-BE49-F238E27FC236}">
                  <a16:creationId xmlns:a16="http://schemas.microsoft.com/office/drawing/2014/main" id="{615469C2-37CD-E6C7-7478-34683F8D2804}"/>
                </a:ext>
              </a:extLst>
            </p:cNvPr>
            <p:cNvPicPr>
              <a:picLocks noChangeAspect="1"/>
            </p:cNvPicPr>
            <p:nvPr/>
          </p:nvPicPr>
          <p:blipFill>
            <a:blip r:embed="rId5"/>
            <a:stretch>
              <a:fillRect/>
            </a:stretch>
          </p:blipFill>
          <p:spPr>
            <a:xfrm>
              <a:off x="4733164" y="3145445"/>
              <a:ext cx="1533752" cy="567103"/>
            </a:xfrm>
            <a:prstGeom prst="rect">
              <a:avLst/>
            </a:prstGeom>
          </p:spPr>
        </p:pic>
        <p:pic>
          <p:nvPicPr>
            <p:cNvPr id="9" name="Bildobjekt 8">
              <a:extLst>
                <a:ext uri="{FF2B5EF4-FFF2-40B4-BE49-F238E27FC236}">
                  <a16:creationId xmlns:a16="http://schemas.microsoft.com/office/drawing/2014/main" id="{1C7B2B3C-C3BD-E3C2-652F-A2EC29F02D13}"/>
                </a:ext>
              </a:extLst>
            </p:cNvPr>
            <p:cNvPicPr>
              <a:picLocks noChangeAspect="1"/>
            </p:cNvPicPr>
            <p:nvPr/>
          </p:nvPicPr>
          <p:blipFill>
            <a:blip r:embed="rId6"/>
            <a:stretch>
              <a:fillRect/>
            </a:stretch>
          </p:blipFill>
          <p:spPr>
            <a:xfrm>
              <a:off x="6504469" y="3113484"/>
              <a:ext cx="2367160" cy="631025"/>
            </a:xfrm>
            <a:prstGeom prst="rect">
              <a:avLst/>
            </a:prstGeom>
          </p:spPr>
        </p:pic>
      </p:grpSp>
    </p:spTree>
    <p:extLst>
      <p:ext uri="{BB962C8B-B14F-4D97-AF65-F5344CB8AC3E}">
        <p14:creationId xmlns:p14="http://schemas.microsoft.com/office/powerpoint/2010/main" val="3141430813"/>
      </p:ext>
    </p:extLst>
  </p:cSld>
  <p:clrMapOvr>
    <a:masterClrMapping/>
  </p:clrMapOvr>
  <p:transition spd="slow">
    <p:push/>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ktangel 3">
            <a:extLst>
              <a:ext uri="{FF2B5EF4-FFF2-40B4-BE49-F238E27FC236}">
                <a16:creationId xmlns:a16="http://schemas.microsoft.com/office/drawing/2014/main" id="{8CAA2BEB-4CEA-E44B-AF17-05B6A1A01B03}"/>
              </a:ext>
            </a:extLst>
          </p:cNvPr>
          <p:cNvSpPr/>
          <p:nvPr/>
        </p:nvSpPr>
        <p:spPr>
          <a:xfrm>
            <a:off x="8905820" y="0"/>
            <a:ext cx="2806811" cy="689378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solidFill>
                <a:schemeClr val="tx1"/>
              </a:solidFill>
            </a:endParaRPr>
          </a:p>
        </p:txBody>
      </p:sp>
      <p:sp>
        <p:nvSpPr>
          <p:cNvPr id="2" name="Platshållare för innehåll 1">
            <a:extLst>
              <a:ext uri="{FF2B5EF4-FFF2-40B4-BE49-F238E27FC236}">
                <a16:creationId xmlns:a16="http://schemas.microsoft.com/office/drawing/2014/main" id="{AC3A8E51-362D-973D-9D8C-CE2E2348A2A3}"/>
              </a:ext>
            </a:extLst>
          </p:cNvPr>
          <p:cNvSpPr txBox="1">
            <a:spLocks/>
          </p:cNvSpPr>
          <p:nvPr/>
        </p:nvSpPr>
        <p:spPr>
          <a:xfrm>
            <a:off x="731837" y="2537885"/>
            <a:ext cx="9577389" cy="1782227"/>
          </a:xfrm>
          <a:prstGeom prst="rect">
            <a:avLst/>
          </a:prstGeom>
        </p:spPr>
        <p:txBody>
          <a:bodyPr/>
          <a:lstStyle>
            <a:lvl1pPr marL="180000" indent="-180000" algn="l" defTabSz="914400" rtl="0" eaLnBrk="1" latinLnBrk="0" hangingPunct="1">
              <a:lnSpc>
                <a:spcPct val="100000"/>
              </a:lnSpc>
              <a:spcBef>
                <a:spcPts val="0"/>
              </a:spcBef>
              <a:spcAft>
                <a:spcPts val="1200"/>
              </a:spcAft>
              <a:buSzPct val="150000"/>
              <a:buFont typeface="Arial" panose="020B0604020202020204" pitchFamily="34" charset="0"/>
              <a:buChar char="•"/>
              <a:defRPr sz="2000" kern="1200">
                <a:solidFill>
                  <a:schemeClr val="tx1"/>
                </a:solidFill>
                <a:latin typeface="+mn-lt"/>
                <a:ea typeface="+mn-ea"/>
                <a:cs typeface="+mn-cs"/>
              </a:defRPr>
            </a:lvl1pPr>
            <a:lvl2pPr marL="360000" indent="-180000" algn="l" defTabSz="914400" rtl="0" eaLnBrk="1" latinLnBrk="0" hangingPunct="1">
              <a:lnSpc>
                <a:spcPct val="100000"/>
              </a:lnSpc>
              <a:spcBef>
                <a:spcPts val="0"/>
              </a:spcBef>
              <a:spcAft>
                <a:spcPts val="1060"/>
              </a:spcAft>
              <a:buSzPct val="150000"/>
              <a:buFont typeface="Arial" panose="020B0604020202020204" pitchFamily="34" charset="0"/>
              <a:buChar char="•"/>
              <a:defRPr sz="1800" kern="1200">
                <a:solidFill>
                  <a:schemeClr val="tx1"/>
                </a:solidFill>
                <a:latin typeface="+mn-lt"/>
                <a:ea typeface="+mn-ea"/>
                <a:cs typeface="+mn-cs"/>
              </a:defRPr>
            </a:lvl2pPr>
            <a:lvl3pPr marL="540000" indent="-180000" algn="l" defTabSz="914400" rtl="0" eaLnBrk="1" latinLnBrk="0" hangingPunct="1">
              <a:lnSpc>
                <a:spcPct val="100000"/>
              </a:lnSpc>
              <a:spcBef>
                <a:spcPts val="0"/>
              </a:spcBef>
              <a:spcAft>
                <a:spcPts val="950"/>
              </a:spcAft>
              <a:buSzPct val="150000"/>
              <a:buFont typeface="Arial" panose="020B0604020202020204" pitchFamily="34" charset="0"/>
              <a:buChar char="•"/>
              <a:defRPr sz="1600" kern="1200">
                <a:solidFill>
                  <a:schemeClr val="tx1"/>
                </a:solidFill>
                <a:latin typeface="+mn-lt"/>
                <a:ea typeface="+mn-ea"/>
                <a:cs typeface="+mn-cs"/>
              </a:defRPr>
            </a:lvl3pPr>
            <a:lvl4pPr marL="720000" indent="-180000" algn="l" defTabSz="914400" rtl="0" eaLnBrk="1" latinLnBrk="0" hangingPunct="1">
              <a:lnSpc>
                <a:spcPct val="100000"/>
              </a:lnSpc>
              <a:spcBef>
                <a:spcPts val="0"/>
              </a:spcBef>
              <a:spcAft>
                <a:spcPts val="820"/>
              </a:spcAft>
              <a:buSzPct val="150000"/>
              <a:buFont typeface="Arial" panose="020B0604020202020204" pitchFamily="34" charset="0"/>
              <a:buChar char="•"/>
              <a:defRPr sz="1400" kern="1200">
                <a:solidFill>
                  <a:schemeClr val="tx1"/>
                </a:solidFill>
                <a:latin typeface="+mn-lt"/>
                <a:ea typeface="+mn-ea"/>
                <a:cs typeface="+mn-cs"/>
              </a:defRPr>
            </a:lvl4pPr>
            <a:lvl5pPr marL="900000" indent="-180000" algn="l" defTabSz="914400" rtl="0" eaLnBrk="1" latinLnBrk="0" hangingPunct="1">
              <a:lnSpc>
                <a:spcPct val="100000"/>
              </a:lnSpc>
              <a:spcBef>
                <a:spcPts val="0"/>
              </a:spcBef>
              <a:spcAft>
                <a:spcPts val="700"/>
              </a:spcAft>
              <a:buSzPct val="150000"/>
              <a:buFont typeface="Arial" panose="020B0604020202020204" pitchFamily="34" charset="0"/>
              <a:buChar char="•"/>
              <a:defRPr sz="1200" kern="1200">
                <a:solidFill>
                  <a:schemeClr val="tx1"/>
                </a:solidFill>
                <a:latin typeface="+mn-lt"/>
                <a:ea typeface="+mn-ea"/>
                <a:cs typeface="+mn-cs"/>
              </a:defRPr>
            </a:lvl5pPr>
            <a:lvl6pPr marL="1080000" indent="-180000" algn="l" defTabSz="914400" rtl="0" eaLnBrk="1" latinLnBrk="0" hangingPunct="1">
              <a:lnSpc>
                <a:spcPct val="100000"/>
              </a:lnSpc>
              <a:spcBef>
                <a:spcPts val="0"/>
              </a:spcBef>
              <a:spcAft>
                <a:spcPts val="700"/>
              </a:spcAft>
              <a:buSzPct val="150000"/>
              <a:buFont typeface="Arial" panose="020B0604020202020204" pitchFamily="34" charset="0"/>
              <a:buChar char="•"/>
              <a:defRPr sz="1200" kern="1200">
                <a:solidFill>
                  <a:schemeClr val="tx1"/>
                </a:solidFill>
                <a:latin typeface="+mn-lt"/>
                <a:ea typeface="+mn-ea"/>
                <a:cs typeface="+mn-cs"/>
              </a:defRPr>
            </a:lvl6pPr>
            <a:lvl7pPr marL="1260000" indent="-180000" algn="l" defTabSz="914400" rtl="0" eaLnBrk="1" latinLnBrk="0" hangingPunct="1">
              <a:lnSpc>
                <a:spcPct val="100000"/>
              </a:lnSpc>
              <a:spcBef>
                <a:spcPts val="0"/>
              </a:spcBef>
              <a:spcAft>
                <a:spcPts val="590"/>
              </a:spcAft>
              <a:buSzPct val="150000"/>
              <a:buFont typeface="Arial" panose="020B0604020202020204" pitchFamily="34" charset="0"/>
              <a:buChar char="•"/>
              <a:defRPr sz="1000" kern="1200">
                <a:solidFill>
                  <a:schemeClr val="tx1"/>
                </a:solidFill>
                <a:latin typeface="+mn-lt"/>
                <a:ea typeface="+mn-ea"/>
                <a:cs typeface="+mn-cs"/>
              </a:defRPr>
            </a:lvl7pPr>
            <a:lvl8pPr marL="1440000" indent="-180000" algn="l" defTabSz="914400" rtl="0" eaLnBrk="1" latinLnBrk="0" hangingPunct="1">
              <a:lnSpc>
                <a:spcPct val="100000"/>
              </a:lnSpc>
              <a:spcBef>
                <a:spcPts val="0"/>
              </a:spcBef>
              <a:spcAft>
                <a:spcPts val="590"/>
              </a:spcAft>
              <a:buSzPct val="150000"/>
              <a:buFont typeface="Arial" panose="020B0604020202020204" pitchFamily="34" charset="0"/>
              <a:buChar char="•"/>
              <a:defRPr sz="1000" kern="1200">
                <a:solidFill>
                  <a:schemeClr val="tx1"/>
                </a:solidFill>
                <a:latin typeface="+mn-lt"/>
                <a:ea typeface="+mn-ea"/>
                <a:cs typeface="+mn-cs"/>
              </a:defRPr>
            </a:lvl8pPr>
            <a:lvl9pPr marL="1620000" indent="-180000" algn="l" defTabSz="914400" rtl="0" eaLnBrk="1" latinLnBrk="0" hangingPunct="1">
              <a:lnSpc>
                <a:spcPct val="100000"/>
              </a:lnSpc>
              <a:spcBef>
                <a:spcPts val="0"/>
              </a:spcBef>
              <a:spcAft>
                <a:spcPts val="590"/>
              </a:spcAft>
              <a:buSzPct val="150000"/>
              <a:buFont typeface="Arial" panose="020B0604020202020204" pitchFamily="34" charset="0"/>
              <a:buChar char="•"/>
              <a:defRPr sz="1000" kern="1200">
                <a:solidFill>
                  <a:schemeClr val="tx1"/>
                </a:solidFill>
                <a:latin typeface="+mn-lt"/>
                <a:ea typeface="+mn-ea"/>
                <a:cs typeface="+mn-cs"/>
              </a:defRPr>
            </a:lvl9pPr>
          </a:lstStyle>
          <a:p>
            <a:pPr>
              <a:buSzPct val="170000"/>
              <a:buBlip>
                <a:blip r:embed="rId3">
                  <a:extLst>
                    <a:ext uri="{96DAC541-7B7A-43D3-8B79-37D633B846F1}">
                      <asvg:svgBlip xmlns:asvg="http://schemas.microsoft.com/office/drawing/2016/SVG/main" r:embed="rId4"/>
                    </a:ext>
                  </a:extLst>
                </a:blip>
              </a:buBlip>
            </a:pPr>
            <a:r>
              <a:rPr lang="sv-SE" dirty="0">
                <a:solidFill>
                  <a:schemeClr val="accent1"/>
                </a:solidFill>
              </a:rPr>
              <a:t>Tjänstemannen håller längre (kan arbeta längre)</a:t>
            </a:r>
          </a:p>
          <a:p>
            <a:pPr>
              <a:buSzPct val="170000"/>
              <a:buBlip>
                <a:blip r:embed="rId3">
                  <a:extLst>
                    <a:ext uri="{96DAC541-7B7A-43D3-8B79-37D633B846F1}">
                      <asvg:svgBlip xmlns:asvg="http://schemas.microsoft.com/office/drawing/2016/SVG/main" r:embed="rId4"/>
                    </a:ext>
                  </a:extLst>
                </a:blip>
              </a:buBlip>
            </a:pPr>
            <a:r>
              <a:rPr lang="sv-SE" dirty="0">
                <a:solidFill>
                  <a:schemeClr val="accent1"/>
                </a:solidFill>
              </a:rPr>
              <a:t>Tjänstemannen utför ett mer effektivt arbete </a:t>
            </a:r>
          </a:p>
          <a:p>
            <a:pPr>
              <a:buSzPct val="170000"/>
              <a:buBlip>
                <a:blip r:embed="rId3">
                  <a:extLst>
                    <a:ext uri="{96DAC541-7B7A-43D3-8B79-37D633B846F1}">
                      <asvg:svgBlip xmlns:asvg="http://schemas.microsoft.com/office/drawing/2016/SVG/main" r:embed="rId4"/>
                    </a:ext>
                  </a:extLst>
                </a:blip>
              </a:buBlip>
            </a:pPr>
            <a:r>
              <a:rPr lang="sv-SE" dirty="0">
                <a:solidFill>
                  <a:schemeClr val="accent1"/>
                </a:solidFill>
              </a:rPr>
              <a:t>Företaget blir en mer attraktiv arbetsplats</a:t>
            </a:r>
          </a:p>
          <a:p>
            <a:pPr>
              <a:buSzPct val="170000"/>
              <a:buBlip>
                <a:blip r:embed="rId3">
                  <a:extLst>
                    <a:ext uri="{96DAC541-7B7A-43D3-8B79-37D633B846F1}">
                      <asvg:svgBlip xmlns:asvg="http://schemas.microsoft.com/office/drawing/2016/SVG/main" r:embed="rId4"/>
                    </a:ext>
                  </a:extLst>
                </a:blip>
              </a:buBlip>
            </a:pPr>
            <a:r>
              <a:rPr lang="sv-SE" dirty="0">
                <a:solidFill>
                  <a:schemeClr val="accent1"/>
                </a:solidFill>
              </a:rPr>
              <a:t>Oönskad personalomsättning minskar</a:t>
            </a:r>
          </a:p>
        </p:txBody>
      </p:sp>
      <p:sp>
        <p:nvSpPr>
          <p:cNvPr id="3" name="Rubrik 2">
            <a:extLst>
              <a:ext uri="{FF2B5EF4-FFF2-40B4-BE49-F238E27FC236}">
                <a16:creationId xmlns:a16="http://schemas.microsoft.com/office/drawing/2014/main" id="{F97AE54D-9E13-4CE5-DDEB-3CAAAE585134}"/>
              </a:ext>
            </a:extLst>
          </p:cNvPr>
          <p:cNvSpPr txBox="1">
            <a:spLocks/>
          </p:cNvSpPr>
          <p:nvPr/>
        </p:nvSpPr>
        <p:spPr>
          <a:xfrm>
            <a:off x="731837" y="643411"/>
            <a:ext cx="10728325" cy="973139"/>
          </a:xfrm>
          <a:prstGeom prst="rect">
            <a:avLst/>
          </a:prstGeom>
        </p:spPr>
        <p:txBody>
          <a:bodyPr anchor="b"/>
          <a:lstStyle>
            <a:lvl1pPr algn="l" defTabSz="914400" rtl="0" eaLnBrk="1" latinLnBrk="0" hangingPunct="1">
              <a:lnSpc>
                <a:spcPct val="90000"/>
              </a:lnSpc>
              <a:spcBef>
                <a:spcPct val="0"/>
              </a:spcBef>
              <a:buNone/>
              <a:defRPr sz="3600" b="1" kern="1200">
                <a:solidFill>
                  <a:schemeClr val="tx1"/>
                </a:solidFill>
                <a:latin typeface="+mj-lt"/>
                <a:ea typeface="+mj-ea"/>
                <a:cs typeface="+mj-cs"/>
              </a:defRPr>
            </a:lvl1pPr>
          </a:lstStyle>
          <a:p>
            <a:r>
              <a:rPr lang="sv-SE" dirty="0">
                <a:solidFill>
                  <a:schemeClr val="accent1"/>
                </a:solidFill>
                <a:cs typeface="Calibri Light"/>
              </a:rPr>
              <a:t>Vad finns det att vinna på detta?</a:t>
            </a:r>
            <a:endParaRPr lang="sv-SE" dirty="0">
              <a:solidFill>
                <a:schemeClr val="accent1"/>
              </a:solidFill>
            </a:endParaRPr>
          </a:p>
        </p:txBody>
      </p:sp>
      <p:pic>
        <p:nvPicPr>
          <p:cNvPr id="6" name="Bild 5">
            <a:extLst>
              <a:ext uri="{FF2B5EF4-FFF2-40B4-BE49-F238E27FC236}">
                <a16:creationId xmlns:a16="http://schemas.microsoft.com/office/drawing/2014/main" id="{926E9F5B-D48F-FE88-BB7F-BDE746554BD3}"/>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9002562" y="2153949"/>
            <a:ext cx="2613328" cy="2550102"/>
          </a:xfrm>
          <a:prstGeom prst="rect">
            <a:avLst/>
          </a:prstGeom>
        </p:spPr>
      </p:pic>
    </p:spTree>
    <p:extLst>
      <p:ext uri="{BB962C8B-B14F-4D97-AF65-F5344CB8AC3E}">
        <p14:creationId xmlns:p14="http://schemas.microsoft.com/office/powerpoint/2010/main" val="887151595"/>
      </p:ext>
    </p:extLst>
  </p:cSld>
  <p:clrMapOvr>
    <a:masterClrMapping/>
  </p:clrMapOvr>
  <p:transition spd="slow">
    <p:push dir="u"/>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ktangel 3">
            <a:extLst>
              <a:ext uri="{FF2B5EF4-FFF2-40B4-BE49-F238E27FC236}">
                <a16:creationId xmlns:a16="http://schemas.microsoft.com/office/drawing/2014/main" id="{8CAA2BEB-4CEA-E44B-AF17-05B6A1A01B03}"/>
              </a:ext>
            </a:extLst>
          </p:cNvPr>
          <p:cNvSpPr/>
          <p:nvPr/>
        </p:nvSpPr>
        <p:spPr>
          <a:xfrm>
            <a:off x="0" y="1908313"/>
            <a:ext cx="12191999" cy="304137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solidFill>
                <a:schemeClr val="tx1"/>
              </a:solidFill>
            </a:endParaRPr>
          </a:p>
        </p:txBody>
      </p:sp>
      <p:sp>
        <p:nvSpPr>
          <p:cNvPr id="3" name="Rubrik 2">
            <a:extLst>
              <a:ext uri="{FF2B5EF4-FFF2-40B4-BE49-F238E27FC236}">
                <a16:creationId xmlns:a16="http://schemas.microsoft.com/office/drawing/2014/main" id="{F97AE54D-9E13-4CE5-DDEB-3CAAAE585134}"/>
              </a:ext>
            </a:extLst>
          </p:cNvPr>
          <p:cNvSpPr txBox="1">
            <a:spLocks/>
          </p:cNvSpPr>
          <p:nvPr/>
        </p:nvSpPr>
        <p:spPr>
          <a:xfrm>
            <a:off x="731837" y="643411"/>
            <a:ext cx="10728325" cy="973139"/>
          </a:xfrm>
          <a:prstGeom prst="rect">
            <a:avLst/>
          </a:prstGeom>
        </p:spPr>
        <p:txBody>
          <a:bodyPr anchor="b"/>
          <a:lstStyle>
            <a:lvl1pPr algn="l" defTabSz="914400" rtl="0" eaLnBrk="1" latinLnBrk="0" hangingPunct="1">
              <a:lnSpc>
                <a:spcPct val="90000"/>
              </a:lnSpc>
              <a:spcBef>
                <a:spcPct val="0"/>
              </a:spcBef>
              <a:buNone/>
              <a:defRPr sz="3600" b="1" kern="1200">
                <a:solidFill>
                  <a:schemeClr val="tx1"/>
                </a:solidFill>
                <a:latin typeface="+mj-lt"/>
                <a:ea typeface="+mj-ea"/>
                <a:cs typeface="+mj-cs"/>
              </a:defRPr>
            </a:lvl1pPr>
          </a:lstStyle>
          <a:p>
            <a:r>
              <a:rPr lang="sv-SE" dirty="0">
                <a:solidFill>
                  <a:schemeClr val="accent6"/>
                </a:solidFill>
                <a:cs typeface="Calibri Light"/>
              </a:rPr>
              <a:t>Vad räknas som arbetsmiljö?</a:t>
            </a:r>
            <a:endParaRPr lang="sv-SE" dirty="0">
              <a:solidFill>
                <a:schemeClr val="accent6"/>
              </a:solidFill>
            </a:endParaRPr>
          </a:p>
        </p:txBody>
      </p:sp>
      <p:grpSp>
        <p:nvGrpSpPr>
          <p:cNvPr id="24" name="Grupp 23">
            <a:extLst>
              <a:ext uri="{FF2B5EF4-FFF2-40B4-BE49-F238E27FC236}">
                <a16:creationId xmlns:a16="http://schemas.microsoft.com/office/drawing/2014/main" id="{37B08D93-8C1A-4EB3-1A03-B6563A436A3C}"/>
              </a:ext>
            </a:extLst>
          </p:cNvPr>
          <p:cNvGrpSpPr/>
          <p:nvPr/>
        </p:nvGrpSpPr>
        <p:grpSpPr>
          <a:xfrm>
            <a:off x="1812236" y="2116283"/>
            <a:ext cx="8567526" cy="2625430"/>
            <a:chOff x="1636649" y="1944558"/>
            <a:chExt cx="8567526" cy="2625430"/>
          </a:xfrm>
        </p:grpSpPr>
        <p:pic>
          <p:nvPicPr>
            <p:cNvPr id="7" name="Bild 6">
              <a:extLst>
                <a:ext uri="{FF2B5EF4-FFF2-40B4-BE49-F238E27FC236}">
                  <a16:creationId xmlns:a16="http://schemas.microsoft.com/office/drawing/2014/main" id="{26799493-20DE-958B-5DDA-B0E24A5244A6}"/>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636649" y="1944558"/>
              <a:ext cx="2661500" cy="2597109"/>
            </a:xfrm>
            <a:prstGeom prst="rect">
              <a:avLst/>
            </a:prstGeom>
          </p:spPr>
        </p:pic>
        <p:pic>
          <p:nvPicPr>
            <p:cNvPr id="9" name="Bild 8">
              <a:extLst>
                <a:ext uri="{FF2B5EF4-FFF2-40B4-BE49-F238E27FC236}">
                  <a16:creationId xmlns:a16="http://schemas.microsoft.com/office/drawing/2014/main" id="{0B7783A7-DCF1-DF93-D0FF-4BAE68BCD583}"/>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7601447" y="2030229"/>
              <a:ext cx="2602728" cy="2539759"/>
            </a:xfrm>
            <a:prstGeom prst="rect">
              <a:avLst/>
            </a:prstGeom>
          </p:spPr>
        </p:pic>
        <p:pic>
          <p:nvPicPr>
            <p:cNvPr id="11" name="Bild 10">
              <a:extLst>
                <a:ext uri="{FF2B5EF4-FFF2-40B4-BE49-F238E27FC236}">
                  <a16:creationId xmlns:a16="http://schemas.microsoft.com/office/drawing/2014/main" id="{DBE11DFE-9F42-8349-9FA0-86EEB4170F23}"/>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4755780" y="2167456"/>
              <a:ext cx="2414785" cy="2356362"/>
            </a:xfrm>
            <a:prstGeom prst="rect">
              <a:avLst/>
            </a:prstGeom>
          </p:spPr>
        </p:pic>
      </p:grpSp>
      <p:grpSp>
        <p:nvGrpSpPr>
          <p:cNvPr id="14" name="Grupp 13">
            <a:extLst>
              <a:ext uri="{FF2B5EF4-FFF2-40B4-BE49-F238E27FC236}">
                <a16:creationId xmlns:a16="http://schemas.microsoft.com/office/drawing/2014/main" id="{6B926090-E956-FDE0-4780-04780AC80602}"/>
              </a:ext>
            </a:extLst>
          </p:cNvPr>
          <p:cNvGrpSpPr/>
          <p:nvPr/>
        </p:nvGrpSpPr>
        <p:grpSpPr>
          <a:xfrm>
            <a:off x="8897869" y="-537240"/>
            <a:ext cx="2806811" cy="1616175"/>
            <a:chOff x="8905820" y="-139297"/>
            <a:chExt cx="2806811" cy="1616175"/>
          </a:xfrm>
        </p:grpSpPr>
        <p:sp>
          <p:nvSpPr>
            <p:cNvPr id="12" name="Rektangel 11">
              <a:extLst>
                <a:ext uri="{FF2B5EF4-FFF2-40B4-BE49-F238E27FC236}">
                  <a16:creationId xmlns:a16="http://schemas.microsoft.com/office/drawing/2014/main" id="{03852E3C-00D3-6C21-B083-773731DFDF61}"/>
                </a:ext>
              </a:extLst>
            </p:cNvPr>
            <p:cNvSpPr/>
            <p:nvPr/>
          </p:nvSpPr>
          <p:spPr>
            <a:xfrm>
              <a:off x="8905820" y="-139297"/>
              <a:ext cx="2806811" cy="97313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solidFill>
                  <a:schemeClr val="tx1"/>
                </a:solidFill>
              </a:endParaRPr>
            </a:p>
          </p:txBody>
        </p:sp>
        <p:sp>
          <p:nvSpPr>
            <p:cNvPr id="13" name="Triangel 12">
              <a:extLst>
                <a:ext uri="{FF2B5EF4-FFF2-40B4-BE49-F238E27FC236}">
                  <a16:creationId xmlns:a16="http://schemas.microsoft.com/office/drawing/2014/main" id="{0F4783F7-3FC8-E2B3-521A-E3A7B7B3D54F}"/>
                </a:ext>
              </a:extLst>
            </p:cNvPr>
            <p:cNvSpPr/>
            <p:nvPr/>
          </p:nvSpPr>
          <p:spPr>
            <a:xfrm rot="10800000">
              <a:off x="8913950" y="833842"/>
              <a:ext cx="2790549" cy="643036"/>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solidFill>
                  <a:schemeClr val="tx1"/>
                </a:solidFill>
              </a:endParaRPr>
            </a:p>
          </p:txBody>
        </p:sp>
      </p:grpSp>
    </p:spTree>
    <p:extLst>
      <p:ext uri="{BB962C8B-B14F-4D97-AF65-F5344CB8AC3E}">
        <p14:creationId xmlns:p14="http://schemas.microsoft.com/office/powerpoint/2010/main" val="3556801730"/>
      </p:ext>
    </p:extLst>
  </p:cSld>
  <p:clrMapOvr>
    <a:masterClrMapping/>
  </p:clrMapOvr>
  <p:transition spd="slow">
    <p:push dir="u"/>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ktangel 25">
            <a:extLst>
              <a:ext uri="{FF2B5EF4-FFF2-40B4-BE49-F238E27FC236}">
                <a16:creationId xmlns:a16="http://schemas.microsoft.com/office/drawing/2014/main" id="{2F5E32F8-D180-E3BC-79EC-7865BB8339F4}"/>
              </a:ext>
            </a:extLst>
          </p:cNvPr>
          <p:cNvSpPr/>
          <p:nvPr/>
        </p:nvSpPr>
        <p:spPr>
          <a:xfrm>
            <a:off x="0" y="1908313"/>
            <a:ext cx="12192000" cy="3041370"/>
          </a:xfrm>
          <a:prstGeom prst="rect">
            <a:avLst/>
          </a:prstGeom>
          <a:solidFill>
            <a:schemeClr val="accent6">
              <a:alpha val="67447"/>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solidFill>
                <a:schemeClr val="tx1"/>
              </a:solidFill>
            </a:endParaRPr>
          </a:p>
        </p:txBody>
      </p:sp>
      <p:sp>
        <p:nvSpPr>
          <p:cNvPr id="3" name="Rubrik 2">
            <a:extLst>
              <a:ext uri="{FF2B5EF4-FFF2-40B4-BE49-F238E27FC236}">
                <a16:creationId xmlns:a16="http://schemas.microsoft.com/office/drawing/2014/main" id="{F97AE54D-9E13-4CE5-DDEB-3CAAAE585134}"/>
              </a:ext>
            </a:extLst>
          </p:cNvPr>
          <p:cNvSpPr txBox="1">
            <a:spLocks/>
          </p:cNvSpPr>
          <p:nvPr/>
        </p:nvSpPr>
        <p:spPr>
          <a:xfrm>
            <a:off x="731837" y="643411"/>
            <a:ext cx="10728325" cy="973139"/>
          </a:xfrm>
          <a:prstGeom prst="rect">
            <a:avLst/>
          </a:prstGeom>
        </p:spPr>
        <p:txBody>
          <a:bodyPr anchor="b"/>
          <a:lstStyle>
            <a:lvl1pPr algn="l" defTabSz="914400" rtl="0" eaLnBrk="1" latinLnBrk="0" hangingPunct="1">
              <a:lnSpc>
                <a:spcPct val="90000"/>
              </a:lnSpc>
              <a:spcBef>
                <a:spcPct val="0"/>
              </a:spcBef>
              <a:buNone/>
              <a:defRPr sz="3600" b="1" kern="1200">
                <a:solidFill>
                  <a:schemeClr val="tx1"/>
                </a:solidFill>
                <a:latin typeface="+mj-lt"/>
                <a:ea typeface="+mj-ea"/>
                <a:cs typeface="+mj-cs"/>
              </a:defRPr>
            </a:lvl1pPr>
          </a:lstStyle>
          <a:p>
            <a:r>
              <a:rPr lang="sv-SE" dirty="0">
                <a:solidFill>
                  <a:schemeClr val="accent6"/>
                </a:solidFill>
                <a:cs typeface="Calibri Light"/>
              </a:rPr>
              <a:t>Detta påverkar den organisatoriska </a:t>
            </a:r>
            <a:br>
              <a:rPr lang="sv-SE" dirty="0">
                <a:solidFill>
                  <a:schemeClr val="accent6"/>
                </a:solidFill>
                <a:cs typeface="Calibri Light"/>
              </a:rPr>
            </a:br>
            <a:r>
              <a:rPr lang="sv-SE" dirty="0">
                <a:solidFill>
                  <a:schemeClr val="accent6"/>
                </a:solidFill>
                <a:cs typeface="Calibri Light"/>
              </a:rPr>
              <a:t>och sociala arbetsmiljön:</a:t>
            </a:r>
            <a:endParaRPr lang="sv-SE" dirty="0">
              <a:solidFill>
                <a:schemeClr val="accent6"/>
              </a:solidFill>
            </a:endParaRPr>
          </a:p>
        </p:txBody>
      </p:sp>
      <p:sp>
        <p:nvSpPr>
          <p:cNvPr id="8" name="Platshållare för innehåll 1">
            <a:extLst>
              <a:ext uri="{FF2B5EF4-FFF2-40B4-BE49-F238E27FC236}">
                <a16:creationId xmlns:a16="http://schemas.microsoft.com/office/drawing/2014/main" id="{F700AB7A-8D9F-522C-6E55-0A84B17F7825}"/>
              </a:ext>
            </a:extLst>
          </p:cNvPr>
          <p:cNvSpPr txBox="1">
            <a:spLocks/>
          </p:cNvSpPr>
          <p:nvPr/>
        </p:nvSpPr>
        <p:spPr>
          <a:xfrm>
            <a:off x="1570639" y="2537883"/>
            <a:ext cx="4419283" cy="1782227"/>
          </a:xfrm>
          <a:prstGeom prst="rect">
            <a:avLst/>
          </a:prstGeom>
        </p:spPr>
        <p:txBody>
          <a:bodyPr/>
          <a:lstStyle>
            <a:lvl1pPr marL="180000" indent="-180000" algn="l" defTabSz="914400" rtl="0" eaLnBrk="1" latinLnBrk="0" hangingPunct="1">
              <a:lnSpc>
                <a:spcPct val="100000"/>
              </a:lnSpc>
              <a:spcBef>
                <a:spcPts val="0"/>
              </a:spcBef>
              <a:spcAft>
                <a:spcPts val="1200"/>
              </a:spcAft>
              <a:buSzPct val="150000"/>
              <a:buFont typeface="Arial" panose="020B0604020202020204" pitchFamily="34" charset="0"/>
              <a:buChar char="•"/>
              <a:defRPr sz="2000" kern="1200">
                <a:solidFill>
                  <a:schemeClr val="tx1"/>
                </a:solidFill>
                <a:latin typeface="+mn-lt"/>
                <a:ea typeface="+mn-ea"/>
                <a:cs typeface="+mn-cs"/>
              </a:defRPr>
            </a:lvl1pPr>
            <a:lvl2pPr marL="360000" indent="-180000" algn="l" defTabSz="914400" rtl="0" eaLnBrk="1" latinLnBrk="0" hangingPunct="1">
              <a:lnSpc>
                <a:spcPct val="100000"/>
              </a:lnSpc>
              <a:spcBef>
                <a:spcPts val="0"/>
              </a:spcBef>
              <a:spcAft>
                <a:spcPts val="1060"/>
              </a:spcAft>
              <a:buSzPct val="150000"/>
              <a:buFont typeface="Arial" panose="020B0604020202020204" pitchFamily="34" charset="0"/>
              <a:buChar char="•"/>
              <a:defRPr sz="1800" kern="1200">
                <a:solidFill>
                  <a:schemeClr val="tx1"/>
                </a:solidFill>
                <a:latin typeface="+mn-lt"/>
                <a:ea typeface="+mn-ea"/>
                <a:cs typeface="+mn-cs"/>
              </a:defRPr>
            </a:lvl2pPr>
            <a:lvl3pPr marL="540000" indent="-180000" algn="l" defTabSz="914400" rtl="0" eaLnBrk="1" latinLnBrk="0" hangingPunct="1">
              <a:lnSpc>
                <a:spcPct val="100000"/>
              </a:lnSpc>
              <a:spcBef>
                <a:spcPts val="0"/>
              </a:spcBef>
              <a:spcAft>
                <a:spcPts val="950"/>
              </a:spcAft>
              <a:buSzPct val="150000"/>
              <a:buFont typeface="Arial" panose="020B0604020202020204" pitchFamily="34" charset="0"/>
              <a:buChar char="•"/>
              <a:defRPr sz="1600" kern="1200">
                <a:solidFill>
                  <a:schemeClr val="tx1"/>
                </a:solidFill>
                <a:latin typeface="+mn-lt"/>
                <a:ea typeface="+mn-ea"/>
                <a:cs typeface="+mn-cs"/>
              </a:defRPr>
            </a:lvl3pPr>
            <a:lvl4pPr marL="720000" indent="-180000" algn="l" defTabSz="914400" rtl="0" eaLnBrk="1" latinLnBrk="0" hangingPunct="1">
              <a:lnSpc>
                <a:spcPct val="100000"/>
              </a:lnSpc>
              <a:spcBef>
                <a:spcPts val="0"/>
              </a:spcBef>
              <a:spcAft>
                <a:spcPts val="820"/>
              </a:spcAft>
              <a:buSzPct val="150000"/>
              <a:buFont typeface="Arial" panose="020B0604020202020204" pitchFamily="34" charset="0"/>
              <a:buChar char="•"/>
              <a:defRPr sz="1400" kern="1200">
                <a:solidFill>
                  <a:schemeClr val="tx1"/>
                </a:solidFill>
                <a:latin typeface="+mn-lt"/>
                <a:ea typeface="+mn-ea"/>
                <a:cs typeface="+mn-cs"/>
              </a:defRPr>
            </a:lvl4pPr>
            <a:lvl5pPr marL="900000" indent="-180000" algn="l" defTabSz="914400" rtl="0" eaLnBrk="1" latinLnBrk="0" hangingPunct="1">
              <a:lnSpc>
                <a:spcPct val="100000"/>
              </a:lnSpc>
              <a:spcBef>
                <a:spcPts val="0"/>
              </a:spcBef>
              <a:spcAft>
                <a:spcPts val="700"/>
              </a:spcAft>
              <a:buSzPct val="150000"/>
              <a:buFont typeface="Arial" panose="020B0604020202020204" pitchFamily="34" charset="0"/>
              <a:buChar char="•"/>
              <a:defRPr sz="1200" kern="1200">
                <a:solidFill>
                  <a:schemeClr val="tx1"/>
                </a:solidFill>
                <a:latin typeface="+mn-lt"/>
                <a:ea typeface="+mn-ea"/>
                <a:cs typeface="+mn-cs"/>
              </a:defRPr>
            </a:lvl5pPr>
            <a:lvl6pPr marL="1080000" indent="-180000" algn="l" defTabSz="914400" rtl="0" eaLnBrk="1" latinLnBrk="0" hangingPunct="1">
              <a:lnSpc>
                <a:spcPct val="100000"/>
              </a:lnSpc>
              <a:spcBef>
                <a:spcPts val="0"/>
              </a:spcBef>
              <a:spcAft>
                <a:spcPts val="700"/>
              </a:spcAft>
              <a:buSzPct val="150000"/>
              <a:buFont typeface="Arial" panose="020B0604020202020204" pitchFamily="34" charset="0"/>
              <a:buChar char="•"/>
              <a:defRPr sz="1200" kern="1200">
                <a:solidFill>
                  <a:schemeClr val="tx1"/>
                </a:solidFill>
                <a:latin typeface="+mn-lt"/>
                <a:ea typeface="+mn-ea"/>
                <a:cs typeface="+mn-cs"/>
              </a:defRPr>
            </a:lvl6pPr>
            <a:lvl7pPr marL="1260000" indent="-180000" algn="l" defTabSz="914400" rtl="0" eaLnBrk="1" latinLnBrk="0" hangingPunct="1">
              <a:lnSpc>
                <a:spcPct val="100000"/>
              </a:lnSpc>
              <a:spcBef>
                <a:spcPts val="0"/>
              </a:spcBef>
              <a:spcAft>
                <a:spcPts val="590"/>
              </a:spcAft>
              <a:buSzPct val="150000"/>
              <a:buFont typeface="Arial" panose="020B0604020202020204" pitchFamily="34" charset="0"/>
              <a:buChar char="•"/>
              <a:defRPr sz="1000" kern="1200">
                <a:solidFill>
                  <a:schemeClr val="tx1"/>
                </a:solidFill>
                <a:latin typeface="+mn-lt"/>
                <a:ea typeface="+mn-ea"/>
                <a:cs typeface="+mn-cs"/>
              </a:defRPr>
            </a:lvl7pPr>
            <a:lvl8pPr marL="1440000" indent="-180000" algn="l" defTabSz="914400" rtl="0" eaLnBrk="1" latinLnBrk="0" hangingPunct="1">
              <a:lnSpc>
                <a:spcPct val="100000"/>
              </a:lnSpc>
              <a:spcBef>
                <a:spcPts val="0"/>
              </a:spcBef>
              <a:spcAft>
                <a:spcPts val="590"/>
              </a:spcAft>
              <a:buSzPct val="150000"/>
              <a:buFont typeface="Arial" panose="020B0604020202020204" pitchFamily="34" charset="0"/>
              <a:buChar char="•"/>
              <a:defRPr sz="1000" kern="1200">
                <a:solidFill>
                  <a:schemeClr val="tx1"/>
                </a:solidFill>
                <a:latin typeface="+mn-lt"/>
                <a:ea typeface="+mn-ea"/>
                <a:cs typeface="+mn-cs"/>
              </a:defRPr>
            </a:lvl8pPr>
            <a:lvl9pPr marL="1620000" indent="-180000" algn="l" defTabSz="914400" rtl="0" eaLnBrk="1" latinLnBrk="0" hangingPunct="1">
              <a:lnSpc>
                <a:spcPct val="100000"/>
              </a:lnSpc>
              <a:spcBef>
                <a:spcPts val="0"/>
              </a:spcBef>
              <a:spcAft>
                <a:spcPts val="590"/>
              </a:spcAft>
              <a:buSzPct val="150000"/>
              <a:buFont typeface="Arial" panose="020B0604020202020204" pitchFamily="34" charset="0"/>
              <a:buChar char="•"/>
              <a:defRPr sz="1000" kern="1200">
                <a:solidFill>
                  <a:schemeClr val="tx1"/>
                </a:solidFill>
                <a:latin typeface="+mn-lt"/>
                <a:ea typeface="+mn-ea"/>
                <a:cs typeface="+mn-cs"/>
              </a:defRPr>
            </a:lvl9pPr>
          </a:lstStyle>
          <a:p>
            <a:pPr>
              <a:buSzPct val="170000"/>
              <a:buBlip>
                <a:blip r:embed="rId3">
                  <a:extLst>
                    <a:ext uri="{96DAC541-7B7A-43D3-8B79-37D633B846F1}">
                      <asvg:svgBlip xmlns:asvg="http://schemas.microsoft.com/office/drawing/2016/SVG/main" r:embed="rId4"/>
                    </a:ext>
                  </a:extLst>
                </a:blip>
              </a:buBlip>
            </a:pPr>
            <a:r>
              <a:rPr lang="sv-SE" dirty="0">
                <a:solidFill>
                  <a:schemeClr val="bg2"/>
                </a:solidFill>
              </a:rPr>
              <a:t>Hög arbetsbelastning</a:t>
            </a:r>
          </a:p>
          <a:p>
            <a:pPr>
              <a:buSzPct val="170000"/>
              <a:buBlip>
                <a:blip r:embed="rId3">
                  <a:extLst>
                    <a:ext uri="{96DAC541-7B7A-43D3-8B79-37D633B846F1}">
                      <asvg:svgBlip xmlns:asvg="http://schemas.microsoft.com/office/drawing/2016/SVG/main" r:embed="rId4"/>
                    </a:ext>
                  </a:extLst>
                </a:blip>
              </a:buBlip>
            </a:pPr>
            <a:r>
              <a:rPr lang="sv-SE" dirty="0">
                <a:solidFill>
                  <a:schemeClr val="bg2"/>
                </a:solidFill>
              </a:rPr>
              <a:t>Avsaknad av tid för återhämtning</a:t>
            </a:r>
          </a:p>
          <a:p>
            <a:pPr>
              <a:buSzPct val="170000"/>
              <a:buBlip>
                <a:blip r:embed="rId3">
                  <a:extLst>
                    <a:ext uri="{96DAC541-7B7A-43D3-8B79-37D633B846F1}">
                      <asvg:svgBlip xmlns:asvg="http://schemas.microsoft.com/office/drawing/2016/SVG/main" r:embed="rId4"/>
                    </a:ext>
                  </a:extLst>
                </a:blip>
              </a:buBlip>
            </a:pPr>
            <a:r>
              <a:rPr lang="sv-SE" dirty="0">
                <a:solidFill>
                  <a:schemeClr val="bg2"/>
                </a:solidFill>
              </a:rPr>
              <a:t>Tid- och energitjuvar</a:t>
            </a:r>
          </a:p>
          <a:p>
            <a:pPr>
              <a:buSzPct val="170000"/>
              <a:buBlip>
                <a:blip r:embed="rId3">
                  <a:extLst>
                    <a:ext uri="{96DAC541-7B7A-43D3-8B79-37D633B846F1}">
                      <asvg:svgBlip xmlns:asvg="http://schemas.microsoft.com/office/drawing/2016/SVG/main" r:embed="rId4"/>
                    </a:ext>
                  </a:extLst>
                </a:blip>
              </a:buBlip>
            </a:pPr>
            <a:r>
              <a:rPr lang="sv-SE" dirty="0">
                <a:solidFill>
                  <a:schemeClr val="bg2"/>
                </a:solidFill>
              </a:rPr>
              <a:t>Otydligt ledarskap</a:t>
            </a:r>
          </a:p>
        </p:txBody>
      </p:sp>
      <p:sp>
        <p:nvSpPr>
          <p:cNvPr id="10" name="Platshållare för innehåll 1">
            <a:extLst>
              <a:ext uri="{FF2B5EF4-FFF2-40B4-BE49-F238E27FC236}">
                <a16:creationId xmlns:a16="http://schemas.microsoft.com/office/drawing/2014/main" id="{6362A748-B19B-0284-11EF-F0A1A60877A3}"/>
              </a:ext>
            </a:extLst>
          </p:cNvPr>
          <p:cNvSpPr txBox="1">
            <a:spLocks/>
          </p:cNvSpPr>
          <p:nvPr/>
        </p:nvSpPr>
        <p:spPr>
          <a:xfrm>
            <a:off x="6624888" y="2537883"/>
            <a:ext cx="4419283" cy="1782227"/>
          </a:xfrm>
          <a:prstGeom prst="rect">
            <a:avLst/>
          </a:prstGeom>
        </p:spPr>
        <p:txBody>
          <a:bodyPr vert="horz" lIns="0" tIns="0" rIns="0" bIns="0" rtlCol="0">
            <a:noAutofit/>
          </a:bodyPr>
          <a:lstStyle>
            <a:lvl1pPr marL="180000" indent="-180000" algn="l" defTabSz="914400" rtl="0" eaLnBrk="1" latinLnBrk="0" hangingPunct="1">
              <a:lnSpc>
                <a:spcPct val="100000"/>
              </a:lnSpc>
              <a:spcBef>
                <a:spcPts val="0"/>
              </a:spcBef>
              <a:spcAft>
                <a:spcPts val="1200"/>
              </a:spcAft>
              <a:buSzPct val="150000"/>
              <a:buFont typeface="Arial" panose="020B0604020202020204" pitchFamily="34" charset="0"/>
              <a:buChar char="•"/>
              <a:defRPr sz="2000" kern="1200">
                <a:solidFill>
                  <a:schemeClr val="tx1"/>
                </a:solidFill>
                <a:latin typeface="+mn-lt"/>
                <a:ea typeface="+mn-ea"/>
                <a:cs typeface="+mn-cs"/>
              </a:defRPr>
            </a:lvl1pPr>
            <a:lvl2pPr marL="360000" indent="-180000" algn="l" defTabSz="914400" rtl="0" eaLnBrk="1" latinLnBrk="0" hangingPunct="1">
              <a:lnSpc>
                <a:spcPct val="100000"/>
              </a:lnSpc>
              <a:spcBef>
                <a:spcPts val="0"/>
              </a:spcBef>
              <a:spcAft>
                <a:spcPts val="1060"/>
              </a:spcAft>
              <a:buSzPct val="150000"/>
              <a:buFont typeface="Arial" panose="020B0604020202020204" pitchFamily="34" charset="0"/>
              <a:buChar char="•"/>
              <a:defRPr sz="1800" kern="1200">
                <a:solidFill>
                  <a:schemeClr val="tx1"/>
                </a:solidFill>
                <a:latin typeface="+mn-lt"/>
                <a:ea typeface="+mn-ea"/>
                <a:cs typeface="+mn-cs"/>
              </a:defRPr>
            </a:lvl2pPr>
            <a:lvl3pPr marL="540000" indent="-180000" algn="l" defTabSz="914400" rtl="0" eaLnBrk="1" latinLnBrk="0" hangingPunct="1">
              <a:lnSpc>
                <a:spcPct val="100000"/>
              </a:lnSpc>
              <a:spcBef>
                <a:spcPts val="0"/>
              </a:spcBef>
              <a:spcAft>
                <a:spcPts val="950"/>
              </a:spcAft>
              <a:buSzPct val="150000"/>
              <a:buFont typeface="Arial" panose="020B0604020202020204" pitchFamily="34" charset="0"/>
              <a:buChar char="•"/>
              <a:defRPr sz="1600" kern="1200">
                <a:solidFill>
                  <a:schemeClr val="tx1"/>
                </a:solidFill>
                <a:latin typeface="+mn-lt"/>
                <a:ea typeface="+mn-ea"/>
                <a:cs typeface="+mn-cs"/>
              </a:defRPr>
            </a:lvl3pPr>
            <a:lvl4pPr marL="720000" indent="-180000" algn="l" defTabSz="914400" rtl="0" eaLnBrk="1" latinLnBrk="0" hangingPunct="1">
              <a:lnSpc>
                <a:spcPct val="100000"/>
              </a:lnSpc>
              <a:spcBef>
                <a:spcPts val="0"/>
              </a:spcBef>
              <a:spcAft>
                <a:spcPts val="820"/>
              </a:spcAft>
              <a:buSzPct val="150000"/>
              <a:buFont typeface="Arial" panose="020B0604020202020204" pitchFamily="34" charset="0"/>
              <a:buChar char="•"/>
              <a:defRPr sz="1400" kern="1200">
                <a:solidFill>
                  <a:schemeClr val="tx1"/>
                </a:solidFill>
                <a:latin typeface="+mn-lt"/>
                <a:ea typeface="+mn-ea"/>
                <a:cs typeface="+mn-cs"/>
              </a:defRPr>
            </a:lvl4pPr>
            <a:lvl5pPr marL="900000" indent="-180000" algn="l" defTabSz="914400" rtl="0" eaLnBrk="1" latinLnBrk="0" hangingPunct="1">
              <a:lnSpc>
                <a:spcPct val="100000"/>
              </a:lnSpc>
              <a:spcBef>
                <a:spcPts val="0"/>
              </a:spcBef>
              <a:spcAft>
                <a:spcPts val="700"/>
              </a:spcAft>
              <a:buSzPct val="150000"/>
              <a:buFont typeface="Arial" panose="020B0604020202020204" pitchFamily="34" charset="0"/>
              <a:buChar char="•"/>
              <a:defRPr sz="1200" kern="1200">
                <a:solidFill>
                  <a:schemeClr val="tx1"/>
                </a:solidFill>
                <a:latin typeface="+mn-lt"/>
                <a:ea typeface="+mn-ea"/>
                <a:cs typeface="+mn-cs"/>
              </a:defRPr>
            </a:lvl5pPr>
            <a:lvl6pPr marL="1080000" indent="-180000" algn="l" defTabSz="914400" rtl="0" eaLnBrk="1" latinLnBrk="0" hangingPunct="1">
              <a:lnSpc>
                <a:spcPct val="100000"/>
              </a:lnSpc>
              <a:spcBef>
                <a:spcPts val="0"/>
              </a:spcBef>
              <a:spcAft>
                <a:spcPts val="700"/>
              </a:spcAft>
              <a:buSzPct val="150000"/>
              <a:buFont typeface="Arial" panose="020B0604020202020204" pitchFamily="34" charset="0"/>
              <a:buChar char="•"/>
              <a:defRPr sz="1200" kern="1200">
                <a:solidFill>
                  <a:schemeClr val="tx1"/>
                </a:solidFill>
                <a:latin typeface="+mn-lt"/>
                <a:ea typeface="+mn-ea"/>
                <a:cs typeface="+mn-cs"/>
              </a:defRPr>
            </a:lvl6pPr>
            <a:lvl7pPr marL="1260000" indent="-180000" algn="l" defTabSz="914400" rtl="0" eaLnBrk="1" latinLnBrk="0" hangingPunct="1">
              <a:lnSpc>
                <a:spcPct val="100000"/>
              </a:lnSpc>
              <a:spcBef>
                <a:spcPts val="0"/>
              </a:spcBef>
              <a:spcAft>
                <a:spcPts val="590"/>
              </a:spcAft>
              <a:buSzPct val="150000"/>
              <a:buFont typeface="Arial" panose="020B0604020202020204" pitchFamily="34" charset="0"/>
              <a:buChar char="•"/>
              <a:defRPr sz="1000" kern="1200">
                <a:solidFill>
                  <a:schemeClr val="tx1"/>
                </a:solidFill>
                <a:latin typeface="+mn-lt"/>
                <a:ea typeface="+mn-ea"/>
                <a:cs typeface="+mn-cs"/>
              </a:defRPr>
            </a:lvl7pPr>
            <a:lvl8pPr marL="1440000" indent="-180000" algn="l" defTabSz="914400" rtl="0" eaLnBrk="1" latinLnBrk="0" hangingPunct="1">
              <a:lnSpc>
                <a:spcPct val="100000"/>
              </a:lnSpc>
              <a:spcBef>
                <a:spcPts val="0"/>
              </a:spcBef>
              <a:spcAft>
                <a:spcPts val="590"/>
              </a:spcAft>
              <a:buSzPct val="150000"/>
              <a:buFont typeface="Arial" panose="020B0604020202020204" pitchFamily="34" charset="0"/>
              <a:buChar char="•"/>
              <a:defRPr sz="1000" kern="1200">
                <a:solidFill>
                  <a:schemeClr val="tx1"/>
                </a:solidFill>
                <a:latin typeface="+mn-lt"/>
                <a:ea typeface="+mn-ea"/>
                <a:cs typeface="+mn-cs"/>
              </a:defRPr>
            </a:lvl8pPr>
            <a:lvl9pPr marL="1620000" indent="-180000" algn="l" defTabSz="914400" rtl="0" eaLnBrk="1" latinLnBrk="0" hangingPunct="1">
              <a:lnSpc>
                <a:spcPct val="100000"/>
              </a:lnSpc>
              <a:spcBef>
                <a:spcPts val="0"/>
              </a:spcBef>
              <a:spcAft>
                <a:spcPts val="590"/>
              </a:spcAft>
              <a:buSzPct val="150000"/>
              <a:buFont typeface="Arial" panose="020B0604020202020204" pitchFamily="34" charset="0"/>
              <a:buChar char="•"/>
              <a:defRPr sz="1000" kern="1200">
                <a:solidFill>
                  <a:schemeClr val="tx1"/>
                </a:solidFill>
                <a:latin typeface="+mn-lt"/>
                <a:ea typeface="+mn-ea"/>
                <a:cs typeface="+mn-cs"/>
              </a:defRPr>
            </a:lvl9pPr>
          </a:lstStyle>
          <a:p>
            <a:pPr>
              <a:buSzPct val="170000"/>
              <a:buBlip>
                <a:blip r:embed="rId3">
                  <a:extLst>
                    <a:ext uri="{96DAC541-7B7A-43D3-8B79-37D633B846F1}">
                      <asvg:svgBlip xmlns:asvg="http://schemas.microsoft.com/office/drawing/2016/SVG/main" r:embed="rId4"/>
                    </a:ext>
                  </a:extLst>
                </a:blip>
              </a:buBlip>
            </a:pPr>
            <a:r>
              <a:rPr lang="sv-SE" dirty="0">
                <a:solidFill>
                  <a:schemeClr val="bg2"/>
                </a:solidFill>
              </a:rPr>
              <a:t>Otydliga förväntningar vad gäller tillgänglighet och produktivitetsnivå</a:t>
            </a:r>
          </a:p>
          <a:p>
            <a:pPr>
              <a:buSzPct val="170000"/>
              <a:buBlip>
                <a:blip r:embed="rId3">
                  <a:extLst>
                    <a:ext uri="{96DAC541-7B7A-43D3-8B79-37D633B846F1}">
                      <asvg:svgBlip xmlns:asvg="http://schemas.microsoft.com/office/drawing/2016/SVG/main" r:embed="rId4"/>
                    </a:ext>
                  </a:extLst>
                </a:blip>
              </a:buBlip>
            </a:pPr>
            <a:r>
              <a:rPr lang="sv-SE" dirty="0">
                <a:solidFill>
                  <a:schemeClr val="bg2"/>
                </a:solidFill>
              </a:rPr>
              <a:t>Ensamhet i yrkesrollen</a:t>
            </a:r>
          </a:p>
          <a:p>
            <a:pPr>
              <a:buSzPct val="170000"/>
              <a:buBlip>
                <a:blip r:embed="rId3">
                  <a:extLst>
                    <a:ext uri="{96DAC541-7B7A-43D3-8B79-37D633B846F1}">
                      <asvg:svgBlip xmlns:asvg="http://schemas.microsoft.com/office/drawing/2016/SVG/main" r:embed="rId4"/>
                    </a:ext>
                  </a:extLst>
                </a:blip>
              </a:buBlip>
            </a:pPr>
            <a:r>
              <a:rPr lang="sv-SE" dirty="0">
                <a:solidFill>
                  <a:schemeClr val="bg2"/>
                </a:solidFill>
              </a:rPr>
              <a:t>Otydlig prioriteringsordning</a:t>
            </a:r>
          </a:p>
          <a:p>
            <a:pPr>
              <a:buSzPct val="170000"/>
              <a:buBlip>
                <a:blip r:embed="rId3">
                  <a:extLst>
                    <a:ext uri="{96DAC541-7B7A-43D3-8B79-37D633B846F1}">
                      <asvg:svgBlip xmlns:asvg="http://schemas.microsoft.com/office/drawing/2016/SVG/main" r:embed="rId4"/>
                    </a:ext>
                  </a:extLst>
                </a:blip>
              </a:buBlip>
            </a:pPr>
            <a:r>
              <a:rPr lang="sv-SE" dirty="0">
                <a:solidFill>
                  <a:schemeClr val="bg2"/>
                </a:solidFill>
              </a:rPr>
              <a:t>Kontroll över arbetsuppgifter</a:t>
            </a:r>
          </a:p>
        </p:txBody>
      </p:sp>
      <p:grpSp>
        <p:nvGrpSpPr>
          <p:cNvPr id="23" name="Grupp 22">
            <a:extLst>
              <a:ext uri="{FF2B5EF4-FFF2-40B4-BE49-F238E27FC236}">
                <a16:creationId xmlns:a16="http://schemas.microsoft.com/office/drawing/2014/main" id="{D977C159-3B8B-A7AA-99FB-BD9D89B120F4}"/>
              </a:ext>
            </a:extLst>
          </p:cNvPr>
          <p:cNvGrpSpPr/>
          <p:nvPr/>
        </p:nvGrpSpPr>
        <p:grpSpPr>
          <a:xfrm rot="16200000">
            <a:off x="-1214911" y="2553379"/>
            <a:ext cx="3041369" cy="1751235"/>
            <a:chOff x="8905820" y="-139297"/>
            <a:chExt cx="2806811" cy="1616175"/>
          </a:xfrm>
          <a:solidFill>
            <a:schemeClr val="accent6"/>
          </a:solidFill>
        </p:grpSpPr>
        <p:sp>
          <p:nvSpPr>
            <p:cNvPr id="24" name="Rektangel 23">
              <a:extLst>
                <a:ext uri="{FF2B5EF4-FFF2-40B4-BE49-F238E27FC236}">
                  <a16:creationId xmlns:a16="http://schemas.microsoft.com/office/drawing/2014/main" id="{B61DB93C-875E-1DE2-4B5A-AB92C140B59A}"/>
                </a:ext>
              </a:extLst>
            </p:cNvPr>
            <p:cNvSpPr/>
            <p:nvPr/>
          </p:nvSpPr>
          <p:spPr>
            <a:xfrm>
              <a:off x="8905820" y="-139297"/>
              <a:ext cx="2806811" cy="97313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solidFill>
                  <a:schemeClr val="tx1"/>
                </a:solidFill>
              </a:endParaRPr>
            </a:p>
          </p:txBody>
        </p:sp>
        <p:sp>
          <p:nvSpPr>
            <p:cNvPr id="25" name="Triangel 24">
              <a:extLst>
                <a:ext uri="{FF2B5EF4-FFF2-40B4-BE49-F238E27FC236}">
                  <a16:creationId xmlns:a16="http://schemas.microsoft.com/office/drawing/2014/main" id="{AB462722-7FA6-9AE2-93F0-7572F5D53CC0}"/>
                </a:ext>
              </a:extLst>
            </p:cNvPr>
            <p:cNvSpPr/>
            <p:nvPr/>
          </p:nvSpPr>
          <p:spPr>
            <a:xfrm rot="10800000">
              <a:off x="8913950" y="833842"/>
              <a:ext cx="2790549" cy="643036"/>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solidFill>
                  <a:schemeClr val="tx1"/>
                </a:solidFill>
              </a:endParaRPr>
            </a:p>
          </p:txBody>
        </p:sp>
      </p:grpSp>
    </p:spTree>
    <p:extLst>
      <p:ext uri="{BB962C8B-B14F-4D97-AF65-F5344CB8AC3E}">
        <p14:creationId xmlns:p14="http://schemas.microsoft.com/office/powerpoint/2010/main" val="281093242"/>
      </p:ext>
    </p:extLst>
  </p:cSld>
  <p:clrMapOvr>
    <a:masterClrMapping/>
  </p:clrMapOvr>
  <p:transition spd="slow">
    <p:push/>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2">
            <a:extLst>
              <a:ext uri="{FF2B5EF4-FFF2-40B4-BE49-F238E27FC236}">
                <a16:creationId xmlns:a16="http://schemas.microsoft.com/office/drawing/2014/main" id="{983DE8C9-C66B-0293-D494-510C339DAB3E}"/>
              </a:ext>
            </a:extLst>
          </p:cNvPr>
          <p:cNvSpPr txBox="1">
            <a:spLocks/>
          </p:cNvSpPr>
          <p:nvPr/>
        </p:nvSpPr>
        <p:spPr>
          <a:xfrm>
            <a:off x="731837" y="643411"/>
            <a:ext cx="10728325" cy="1429229"/>
          </a:xfrm>
          <a:prstGeom prst="rect">
            <a:avLst/>
          </a:prstGeom>
        </p:spPr>
        <p:txBody>
          <a:bodyPr anchor="b"/>
          <a:lstStyle>
            <a:lvl1pPr algn="l" defTabSz="914400" rtl="0" eaLnBrk="1" latinLnBrk="0" hangingPunct="1">
              <a:lnSpc>
                <a:spcPct val="90000"/>
              </a:lnSpc>
              <a:spcBef>
                <a:spcPct val="0"/>
              </a:spcBef>
              <a:buNone/>
              <a:defRPr sz="3600" b="1" kern="1200">
                <a:solidFill>
                  <a:schemeClr val="tx1"/>
                </a:solidFill>
                <a:latin typeface="+mj-lt"/>
                <a:ea typeface="+mj-ea"/>
                <a:cs typeface="+mj-cs"/>
              </a:defRPr>
            </a:lvl1pPr>
          </a:lstStyle>
          <a:p>
            <a:r>
              <a:rPr lang="sv-SE" dirty="0">
                <a:cs typeface="Calibri Light"/>
              </a:rPr>
              <a:t>Jobba tillsammans med den organisatoriska och sociala arbetsmiljön </a:t>
            </a:r>
          </a:p>
        </p:txBody>
      </p:sp>
      <p:pic>
        <p:nvPicPr>
          <p:cNvPr id="3" name="Onlinemedia 2" descr="OSA-kollen – jobba tillsammans med organisatorisk och social arbetsmiljö Ver1.0">
            <a:hlinkClick r:id="" action="ppaction://media"/>
            <a:extLst>
              <a:ext uri="{FF2B5EF4-FFF2-40B4-BE49-F238E27FC236}">
                <a16:creationId xmlns:a16="http://schemas.microsoft.com/office/drawing/2014/main" id="{DB7EB35F-0933-ECF2-170A-A38CF12D6039}"/>
              </a:ext>
            </a:extLst>
          </p:cNvPr>
          <p:cNvPicPr>
            <a:picLocks noRot="1" noChangeAspect="1"/>
          </p:cNvPicPr>
          <p:nvPr>
            <a:videoFile r:link="rId1"/>
          </p:nvPr>
        </p:nvPicPr>
        <p:blipFill>
          <a:blip r:embed="rId4"/>
          <a:stretch>
            <a:fillRect/>
          </a:stretch>
        </p:blipFill>
        <p:spPr>
          <a:xfrm>
            <a:off x="3233529" y="2085325"/>
            <a:ext cx="5724942" cy="3234592"/>
          </a:xfrm>
          <a:prstGeom prst="rect">
            <a:avLst/>
          </a:prstGeom>
        </p:spPr>
      </p:pic>
    </p:spTree>
    <p:extLst>
      <p:ext uri="{BB962C8B-B14F-4D97-AF65-F5344CB8AC3E}">
        <p14:creationId xmlns:p14="http://schemas.microsoft.com/office/powerpoint/2010/main" val="230739587"/>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3"/>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3"/>
                </p:tgtEl>
              </p:cMediaNode>
            </p:video>
            <p:seq concurrent="1" nextAc="seek">
              <p:cTn id="8" restart="whenNotActive" fill="hold" evtFilter="cancelBubble" nodeType="interactiveSeq">
                <p:stCondLst>
                  <p:cond evt="onClick" delay="0">
                    <p:tgtEl>
                      <p:spTgt spid="3"/>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3"/>
                                        </p:tgtEl>
                                      </p:cBhvr>
                                    </p:cmd>
                                  </p:childTnLst>
                                </p:cTn>
                              </p:par>
                            </p:childTnLst>
                          </p:cTn>
                        </p:par>
                      </p:childTnLst>
                    </p:cTn>
                  </p:par>
                </p:childTnLst>
              </p:cTn>
              <p:nextCondLst>
                <p:cond evt="onClick" delay="0">
                  <p:tgtEl>
                    <p:spTgt spid="3"/>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ktangel 10">
            <a:extLst>
              <a:ext uri="{FF2B5EF4-FFF2-40B4-BE49-F238E27FC236}">
                <a16:creationId xmlns:a16="http://schemas.microsoft.com/office/drawing/2014/main" id="{EFBB807D-9832-D264-E6B8-CE200D825F36}"/>
              </a:ext>
            </a:extLst>
          </p:cNvPr>
          <p:cNvSpPr/>
          <p:nvPr/>
        </p:nvSpPr>
        <p:spPr>
          <a:xfrm>
            <a:off x="0" y="1908313"/>
            <a:ext cx="12192000" cy="304137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solidFill>
                <a:schemeClr val="accent1"/>
              </a:solidFill>
            </a:endParaRPr>
          </a:p>
        </p:txBody>
      </p:sp>
      <p:sp>
        <p:nvSpPr>
          <p:cNvPr id="4" name="Platshållare för innehåll 1">
            <a:extLst>
              <a:ext uri="{FF2B5EF4-FFF2-40B4-BE49-F238E27FC236}">
                <a16:creationId xmlns:a16="http://schemas.microsoft.com/office/drawing/2014/main" id="{DF5749EF-A2FC-E22E-BC14-BC3043486200}"/>
              </a:ext>
            </a:extLst>
          </p:cNvPr>
          <p:cNvSpPr txBox="1">
            <a:spLocks/>
          </p:cNvSpPr>
          <p:nvPr/>
        </p:nvSpPr>
        <p:spPr>
          <a:xfrm>
            <a:off x="731837" y="2537885"/>
            <a:ext cx="9577389" cy="1782227"/>
          </a:xfrm>
          <a:prstGeom prst="rect">
            <a:avLst/>
          </a:prstGeom>
        </p:spPr>
        <p:txBody>
          <a:bodyPr/>
          <a:lstStyle>
            <a:lvl1pPr marL="180000" indent="-180000" algn="l" defTabSz="914400" rtl="0" eaLnBrk="1" latinLnBrk="0" hangingPunct="1">
              <a:lnSpc>
                <a:spcPct val="100000"/>
              </a:lnSpc>
              <a:spcBef>
                <a:spcPts val="0"/>
              </a:spcBef>
              <a:spcAft>
                <a:spcPts val="1200"/>
              </a:spcAft>
              <a:buSzPct val="150000"/>
              <a:buFont typeface="Arial" panose="020B0604020202020204" pitchFamily="34" charset="0"/>
              <a:buChar char="•"/>
              <a:defRPr sz="2000" kern="1200">
                <a:solidFill>
                  <a:schemeClr val="tx1"/>
                </a:solidFill>
                <a:latin typeface="+mn-lt"/>
                <a:ea typeface="+mn-ea"/>
                <a:cs typeface="+mn-cs"/>
              </a:defRPr>
            </a:lvl1pPr>
            <a:lvl2pPr marL="360000" indent="-180000" algn="l" defTabSz="914400" rtl="0" eaLnBrk="1" latinLnBrk="0" hangingPunct="1">
              <a:lnSpc>
                <a:spcPct val="100000"/>
              </a:lnSpc>
              <a:spcBef>
                <a:spcPts val="0"/>
              </a:spcBef>
              <a:spcAft>
                <a:spcPts val="1060"/>
              </a:spcAft>
              <a:buSzPct val="150000"/>
              <a:buFont typeface="Arial" panose="020B0604020202020204" pitchFamily="34" charset="0"/>
              <a:buChar char="•"/>
              <a:defRPr sz="1800" kern="1200">
                <a:solidFill>
                  <a:schemeClr val="tx1"/>
                </a:solidFill>
                <a:latin typeface="+mn-lt"/>
                <a:ea typeface="+mn-ea"/>
                <a:cs typeface="+mn-cs"/>
              </a:defRPr>
            </a:lvl2pPr>
            <a:lvl3pPr marL="540000" indent="-180000" algn="l" defTabSz="914400" rtl="0" eaLnBrk="1" latinLnBrk="0" hangingPunct="1">
              <a:lnSpc>
                <a:spcPct val="100000"/>
              </a:lnSpc>
              <a:spcBef>
                <a:spcPts val="0"/>
              </a:spcBef>
              <a:spcAft>
                <a:spcPts val="950"/>
              </a:spcAft>
              <a:buSzPct val="150000"/>
              <a:buFont typeface="Arial" panose="020B0604020202020204" pitchFamily="34" charset="0"/>
              <a:buChar char="•"/>
              <a:defRPr sz="1600" kern="1200">
                <a:solidFill>
                  <a:schemeClr val="tx1"/>
                </a:solidFill>
                <a:latin typeface="+mn-lt"/>
                <a:ea typeface="+mn-ea"/>
                <a:cs typeface="+mn-cs"/>
              </a:defRPr>
            </a:lvl3pPr>
            <a:lvl4pPr marL="720000" indent="-180000" algn="l" defTabSz="914400" rtl="0" eaLnBrk="1" latinLnBrk="0" hangingPunct="1">
              <a:lnSpc>
                <a:spcPct val="100000"/>
              </a:lnSpc>
              <a:spcBef>
                <a:spcPts val="0"/>
              </a:spcBef>
              <a:spcAft>
                <a:spcPts val="820"/>
              </a:spcAft>
              <a:buSzPct val="150000"/>
              <a:buFont typeface="Arial" panose="020B0604020202020204" pitchFamily="34" charset="0"/>
              <a:buChar char="•"/>
              <a:defRPr sz="1400" kern="1200">
                <a:solidFill>
                  <a:schemeClr val="tx1"/>
                </a:solidFill>
                <a:latin typeface="+mn-lt"/>
                <a:ea typeface="+mn-ea"/>
                <a:cs typeface="+mn-cs"/>
              </a:defRPr>
            </a:lvl4pPr>
            <a:lvl5pPr marL="900000" indent="-180000" algn="l" defTabSz="914400" rtl="0" eaLnBrk="1" latinLnBrk="0" hangingPunct="1">
              <a:lnSpc>
                <a:spcPct val="100000"/>
              </a:lnSpc>
              <a:spcBef>
                <a:spcPts val="0"/>
              </a:spcBef>
              <a:spcAft>
                <a:spcPts val="700"/>
              </a:spcAft>
              <a:buSzPct val="150000"/>
              <a:buFont typeface="Arial" panose="020B0604020202020204" pitchFamily="34" charset="0"/>
              <a:buChar char="•"/>
              <a:defRPr sz="1200" kern="1200">
                <a:solidFill>
                  <a:schemeClr val="tx1"/>
                </a:solidFill>
                <a:latin typeface="+mn-lt"/>
                <a:ea typeface="+mn-ea"/>
                <a:cs typeface="+mn-cs"/>
              </a:defRPr>
            </a:lvl5pPr>
            <a:lvl6pPr marL="1080000" indent="-180000" algn="l" defTabSz="914400" rtl="0" eaLnBrk="1" latinLnBrk="0" hangingPunct="1">
              <a:lnSpc>
                <a:spcPct val="100000"/>
              </a:lnSpc>
              <a:spcBef>
                <a:spcPts val="0"/>
              </a:spcBef>
              <a:spcAft>
                <a:spcPts val="700"/>
              </a:spcAft>
              <a:buSzPct val="150000"/>
              <a:buFont typeface="Arial" panose="020B0604020202020204" pitchFamily="34" charset="0"/>
              <a:buChar char="•"/>
              <a:defRPr sz="1200" kern="1200">
                <a:solidFill>
                  <a:schemeClr val="tx1"/>
                </a:solidFill>
                <a:latin typeface="+mn-lt"/>
                <a:ea typeface="+mn-ea"/>
                <a:cs typeface="+mn-cs"/>
              </a:defRPr>
            </a:lvl6pPr>
            <a:lvl7pPr marL="1260000" indent="-180000" algn="l" defTabSz="914400" rtl="0" eaLnBrk="1" latinLnBrk="0" hangingPunct="1">
              <a:lnSpc>
                <a:spcPct val="100000"/>
              </a:lnSpc>
              <a:spcBef>
                <a:spcPts val="0"/>
              </a:spcBef>
              <a:spcAft>
                <a:spcPts val="590"/>
              </a:spcAft>
              <a:buSzPct val="150000"/>
              <a:buFont typeface="Arial" panose="020B0604020202020204" pitchFamily="34" charset="0"/>
              <a:buChar char="•"/>
              <a:defRPr sz="1000" kern="1200">
                <a:solidFill>
                  <a:schemeClr val="tx1"/>
                </a:solidFill>
                <a:latin typeface="+mn-lt"/>
                <a:ea typeface="+mn-ea"/>
                <a:cs typeface="+mn-cs"/>
              </a:defRPr>
            </a:lvl7pPr>
            <a:lvl8pPr marL="1440000" indent="-180000" algn="l" defTabSz="914400" rtl="0" eaLnBrk="1" latinLnBrk="0" hangingPunct="1">
              <a:lnSpc>
                <a:spcPct val="100000"/>
              </a:lnSpc>
              <a:spcBef>
                <a:spcPts val="0"/>
              </a:spcBef>
              <a:spcAft>
                <a:spcPts val="590"/>
              </a:spcAft>
              <a:buSzPct val="150000"/>
              <a:buFont typeface="Arial" panose="020B0604020202020204" pitchFamily="34" charset="0"/>
              <a:buChar char="•"/>
              <a:defRPr sz="1000" kern="1200">
                <a:solidFill>
                  <a:schemeClr val="tx1"/>
                </a:solidFill>
                <a:latin typeface="+mn-lt"/>
                <a:ea typeface="+mn-ea"/>
                <a:cs typeface="+mn-cs"/>
              </a:defRPr>
            </a:lvl8pPr>
            <a:lvl9pPr marL="1620000" indent="-180000" algn="l" defTabSz="914400" rtl="0" eaLnBrk="1" latinLnBrk="0" hangingPunct="1">
              <a:lnSpc>
                <a:spcPct val="100000"/>
              </a:lnSpc>
              <a:spcBef>
                <a:spcPts val="0"/>
              </a:spcBef>
              <a:spcAft>
                <a:spcPts val="590"/>
              </a:spcAft>
              <a:buSzPct val="150000"/>
              <a:buFont typeface="Arial" panose="020B0604020202020204" pitchFamily="34" charset="0"/>
              <a:buChar char="•"/>
              <a:defRPr sz="1000" kern="1200">
                <a:solidFill>
                  <a:schemeClr val="tx1"/>
                </a:solidFill>
                <a:latin typeface="+mn-lt"/>
                <a:ea typeface="+mn-ea"/>
                <a:cs typeface="+mn-cs"/>
              </a:defRPr>
            </a:lvl9pPr>
          </a:lstStyle>
          <a:p>
            <a:pPr>
              <a:buSzPct val="170000"/>
              <a:buBlip>
                <a:blip r:embed="rId3">
                  <a:extLst>
                    <a:ext uri="{96DAC541-7B7A-43D3-8B79-37D633B846F1}">
                      <asvg:svgBlip xmlns:asvg="http://schemas.microsoft.com/office/drawing/2016/SVG/main" r:embed="rId4"/>
                    </a:ext>
                  </a:extLst>
                </a:blip>
              </a:buBlip>
            </a:pPr>
            <a:r>
              <a:rPr lang="sv-SE" dirty="0">
                <a:solidFill>
                  <a:schemeClr val="bg1"/>
                </a:solidFill>
              </a:rPr>
              <a:t>Vi har inte råd att ha en dålig arbetsmiljö</a:t>
            </a:r>
          </a:p>
          <a:p>
            <a:pPr>
              <a:buSzPct val="170000"/>
              <a:buBlip>
                <a:blip r:embed="rId3">
                  <a:extLst>
                    <a:ext uri="{96DAC541-7B7A-43D3-8B79-37D633B846F1}">
                      <asvg:svgBlip xmlns:asvg="http://schemas.microsoft.com/office/drawing/2016/SVG/main" r:embed="rId4"/>
                    </a:ext>
                  </a:extLst>
                </a:blip>
              </a:buBlip>
            </a:pPr>
            <a:r>
              <a:rPr lang="sv-SE" dirty="0">
                <a:solidFill>
                  <a:schemeClr val="bg1"/>
                </a:solidFill>
              </a:rPr>
              <a:t>Vi vill att våra anställda ska må bra</a:t>
            </a:r>
          </a:p>
          <a:p>
            <a:pPr>
              <a:buSzPct val="170000"/>
              <a:buBlip>
                <a:blip r:embed="rId3">
                  <a:extLst>
                    <a:ext uri="{96DAC541-7B7A-43D3-8B79-37D633B846F1}">
                      <asvg:svgBlip xmlns:asvg="http://schemas.microsoft.com/office/drawing/2016/SVG/main" r:embed="rId4"/>
                    </a:ext>
                  </a:extLst>
                </a:blip>
              </a:buBlip>
            </a:pPr>
            <a:r>
              <a:rPr lang="sv-SE" dirty="0">
                <a:solidFill>
                  <a:schemeClr val="bg1"/>
                </a:solidFill>
              </a:rPr>
              <a:t>Vi vill ha en effektiv och lönsam verksamhet</a:t>
            </a:r>
          </a:p>
          <a:p>
            <a:pPr>
              <a:buSzPct val="170000"/>
              <a:buBlip>
                <a:blip r:embed="rId3">
                  <a:extLst>
                    <a:ext uri="{96DAC541-7B7A-43D3-8B79-37D633B846F1}">
                      <asvg:svgBlip xmlns:asvg="http://schemas.microsoft.com/office/drawing/2016/SVG/main" r:embed="rId4"/>
                    </a:ext>
                  </a:extLst>
                </a:blip>
              </a:buBlip>
            </a:pPr>
            <a:r>
              <a:rPr lang="sv-SE" dirty="0">
                <a:solidFill>
                  <a:schemeClr val="bg1"/>
                </a:solidFill>
              </a:rPr>
              <a:t>Egna tillägg?</a:t>
            </a:r>
          </a:p>
        </p:txBody>
      </p:sp>
      <p:sp>
        <p:nvSpPr>
          <p:cNvPr id="5" name="Rubrik 2">
            <a:extLst>
              <a:ext uri="{FF2B5EF4-FFF2-40B4-BE49-F238E27FC236}">
                <a16:creationId xmlns:a16="http://schemas.microsoft.com/office/drawing/2014/main" id="{15905FF3-4D62-AA64-A236-E7901F5C0521}"/>
              </a:ext>
            </a:extLst>
          </p:cNvPr>
          <p:cNvSpPr txBox="1">
            <a:spLocks/>
          </p:cNvSpPr>
          <p:nvPr/>
        </p:nvSpPr>
        <p:spPr>
          <a:xfrm>
            <a:off x="731837" y="643411"/>
            <a:ext cx="10728325" cy="1347949"/>
          </a:xfrm>
          <a:prstGeom prst="rect">
            <a:avLst/>
          </a:prstGeom>
        </p:spPr>
        <p:txBody>
          <a:bodyPr/>
          <a:lstStyle>
            <a:lvl1pPr algn="l" defTabSz="914400" rtl="0" eaLnBrk="1" latinLnBrk="0" hangingPunct="1">
              <a:lnSpc>
                <a:spcPct val="90000"/>
              </a:lnSpc>
              <a:spcBef>
                <a:spcPct val="0"/>
              </a:spcBef>
              <a:buNone/>
              <a:defRPr sz="3600" b="1" kern="1200">
                <a:solidFill>
                  <a:schemeClr val="tx1"/>
                </a:solidFill>
                <a:latin typeface="+mj-lt"/>
                <a:ea typeface="+mj-ea"/>
                <a:cs typeface="+mj-cs"/>
              </a:defRPr>
            </a:lvl1pPr>
          </a:lstStyle>
          <a:p>
            <a:r>
              <a:rPr lang="sv-SE" dirty="0">
                <a:solidFill>
                  <a:schemeClr val="accent1"/>
                </a:solidFill>
                <a:cs typeface="Calibri Light"/>
              </a:rPr>
              <a:t>Varför är arbetsmiljö viktigt och </a:t>
            </a:r>
            <a:br>
              <a:rPr lang="sv-SE" dirty="0">
                <a:solidFill>
                  <a:schemeClr val="accent1"/>
                </a:solidFill>
                <a:cs typeface="Calibri Light"/>
              </a:rPr>
            </a:br>
            <a:r>
              <a:rPr lang="sv-SE" dirty="0">
                <a:solidFill>
                  <a:schemeClr val="accent1"/>
                </a:solidFill>
                <a:cs typeface="Calibri Light"/>
              </a:rPr>
              <a:t>varför är vi här?</a:t>
            </a:r>
            <a:endParaRPr lang="sv-SE" dirty="0">
              <a:solidFill>
                <a:schemeClr val="accent1"/>
              </a:solidFill>
            </a:endParaRPr>
          </a:p>
        </p:txBody>
      </p:sp>
      <p:pic>
        <p:nvPicPr>
          <p:cNvPr id="10" name="Bild 9">
            <a:extLst>
              <a:ext uri="{FF2B5EF4-FFF2-40B4-BE49-F238E27FC236}">
                <a16:creationId xmlns:a16="http://schemas.microsoft.com/office/drawing/2014/main" id="{ABC5C8E5-A14E-43AB-202D-BE3F18B3BEEC}"/>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9121830" y="2270330"/>
            <a:ext cx="2374790" cy="2317336"/>
          </a:xfrm>
          <a:prstGeom prst="rect">
            <a:avLst/>
          </a:prstGeom>
        </p:spPr>
      </p:pic>
    </p:spTree>
    <p:extLst>
      <p:ext uri="{BB962C8B-B14F-4D97-AF65-F5344CB8AC3E}">
        <p14:creationId xmlns:p14="http://schemas.microsoft.com/office/powerpoint/2010/main" val="429925516"/>
      </p:ext>
    </p:extLst>
  </p:cSld>
  <p:clrMapOvr>
    <a:masterClrMapping/>
  </p:clrMapOvr>
  <p:transition spd="slow">
    <p:push dir="u"/>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ktangel 11">
            <a:extLst>
              <a:ext uri="{FF2B5EF4-FFF2-40B4-BE49-F238E27FC236}">
                <a16:creationId xmlns:a16="http://schemas.microsoft.com/office/drawing/2014/main" id="{031BE59E-0261-F739-FBBC-89B19CA68AC5}"/>
              </a:ext>
            </a:extLst>
          </p:cNvPr>
          <p:cNvSpPr/>
          <p:nvPr/>
        </p:nvSpPr>
        <p:spPr>
          <a:xfrm>
            <a:off x="6480313" y="1908315"/>
            <a:ext cx="5711687" cy="304137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solidFill>
                <a:schemeClr val="tx1"/>
              </a:solidFill>
            </a:endParaRPr>
          </a:p>
        </p:txBody>
      </p:sp>
      <p:sp>
        <p:nvSpPr>
          <p:cNvPr id="4" name="Rektangel 3">
            <a:extLst>
              <a:ext uri="{FF2B5EF4-FFF2-40B4-BE49-F238E27FC236}">
                <a16:creationId xmlns:a16="http://schemas.microsoft.com/office/drawing/2014/main" id="{8CAA2BEB-4CEA-E44B-AF17-05B6A1A01B03}"/>
              </a:ext>
            </a:extLst>
          </p:cNvPr>
          <p:cNvSpPr/>
          <p:nvPr/>
        </p:nvSpPr>
        <p:spPr>
          <a:xfrm>
            <a:off x="-1" y="1908315"/>
            <a:ext cx="5512907" cy="304137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solidFill>
                <a:schemeClr val="tx1"/>
              </a:solidFill>
            </a:endParaRPr>
          </a:p>
        </p:txBody>
      </p:sp>
      <p:sp>
        <p:nvSpPr>
          <p:cNvPr id="3" name="Rubrik 2">
            <a:extLst>
              <a:ext uri="{FF2B5EF4-FFF2-40B4-BE49-F238E27FC236}">
                <a16:creationId xmlns:a16="http://schemas.microsoft.com/office/drawing/2014/main" id="{F97AE54D-9E13-4CE5-DDEB-3CAAAE585134}"/>
              </a:ext>
            </a:extLst>
          </p:cNvPr>
          <p:cNvSpPr txBox="1">
            <a:spLocks/>
          </p:cNvSpPr>
          <p:nvPr/>
        </p:nvSpPr>
        <p:spPr>
          <a:xfrm>
            <a:off x="731837" y="643411"/>
            <a:ext cx="10728325" cy="973139"/>
          </a:xfrm>
          <a:prstGeom prst="rect">
            <a:avLst/>
          </a:prstGeom>
        </p:spPr>
        <p:txBody>
          <a:bodyPr anchor="b"/>
          <a:lstStyle>
            <a:lvl1pPr algn="l" defTabSz="914400" rtl="0" eaLnBrk="1" latinLnBrk="0" hangingPunct="1">
              <a:lnSpc>
                <a:spcPct val="90000"/>
              </a:lnSpc>
              <a:spcBef>
                <a:spcPct val="0"/>
              </a:spcBef>
              <a:buNone/>
              <a:defRPr sz="3600" b="1" kern="1200">
                <a:solidFill>
                  <a:schemeClr val="tx1"/>
                </a:solidFill>
                <a:latin typeface="+mj-lt"/>
                <a:ea typeface="+mj-ea"/>
                <a:cs typeface="+mj-cs"/>
              </a:defRPr>
            </a:lvl1pPr>
          </a:lstStyle>
          <a:p>
            <a:r>
              <a:rPr lang="sv-SE" dirty="0">
                <a:solidFill>
                  <a:schemeClr val="accent4"/>
                </a:solidFill>
                <a:cs typeface="Calibri Light"/>
              </a:rPr>
              <a:t>Symptom på ohälsosam </a:t>
            </a:r>
          </a:p>
          <a:p>
            <a:r>
              <a:rPr lang="sv-SE" dirty="0">
                <a:solidFill>
                  <a:schemeClr val="accent4"/>
                </a:solidFill>
                <a:cs typeface="Calibri Light"/>
              </a:rPr>
              <a:t>arbetsbelastning</a:t>
            </a:r>
            <a:endParaRPr lang="sv-SE" dirty="0">
              <a:solidFill>
                <a:schemeClr val="accent4"/>
              </a:solidFill>
            </a:endParaRPr>
          </a:p>
        </p:txBody>
      </p:sp>
      <p:sp>
        <p:nvSpPr>
          <p:cNvPr id="8" name="Platshållare för innehåll 1">
            <a:extLst>
              <a:ext uri="{FF2B5EF4-FFF2-40B4-BE49-F238E27FC236}">
                <a16:creationId xmlns:a16="http://schemas.microsoft.com/office/drawing/2014/main" id="{F700AB7A-8D9F-522C-6E55-0A84B17F7825}"/>
              </a:ext>
            </a:extLst>
          </p:cNvPr>
          <p:cNvSpPr txBox="1">
            <a:spLocks/>
          </p:cNvSpPr>
          <p:nvPr/>
        </p:nvSpPr>
        <p:spPr>
          <a:xfrm>
            <a:off x="731837" y="2678810"/>
            <a:ext cx="4419283" cy="1782227"/>
          </a:xfrm>
          <a:prstGeom prst="rect">
            <a:avLst/>
          </a:prstGeom>
        </p:spPr>
        <p:txBody>
          <a:bodyPr/>
          <a:lstStyle>
            <a:lvl1pPr marL="180000" indent="-180000" algn="l" defTabSz="914400" rtl="0" eaLnBrk="1" latinLnBrk="0" hangingPunct="1">
              <a:lnSpc>
                <a:spcPct val="100000"/>
              </a:lnSpc>
              <a:spcBef>
                <a:spcPts val="0"/>
              </a:spcBef>
              <a:spcAft>
                <a:spcPts val="1200"/>
              </a:spcAft>
              <a:buSzPct val="150000"/>
              <a:buFont typeface="Arial" panose="020B0604020202020204" pitchFamily="34" charset="0"/>
              <a:buChar char="•"/>
              <a:defRPr sz="2000" kern="1200">
                <a:solidFill>
                  <a:schemeClr val="tx1"/>
                </a:solidFill>
                <a:latin typeface="+mn-lt"/>
                <a:ea typeface="+mn-ea"/>
                <a:cs typeface="+mn-cs"/>
              </a:defRPr>
            </a:lvl1pPr>
            <a:lvl2pPr marL="360000" indent="-180000" algn="l" defTabSz="914400" rtl="0" eaLnBrk="1" latinLnBrk="0" hangingPunct="1">
              <a:lnSpc>
                <a:spcPct val="100000"/>
              </a:lnSpc>
              <a:spcBef>
                <a:spcPts val="0"/>
              </a:spcBef>
              <a:spcAft>
                <a:spcPts val="1060"/>
              </a:spcAft>
              <a:buSzPct val="150000"/>
              <a:buFont typeface="Arial" panose="020B0604020202020204" pitchFamily="34" charset="0"/>
              <a:buChar char="•"/>
              <a:defRPr sz="1800" kern="1200">
                <a:solidFill>
                  <a:schemeClr val="tx1"/>
                </a:solidFill>
                <a:latin typeface="+mn-lt"/>
                <a:ea typeface="+mn-ea"/>
                <a:cs typeface="+mn-cs"/>
              </a:defRPr>
            </a:lvl2pPr>
            <a:lvl3pPr marL="540000" indent="-180000" algn="l" defTabSz="914400" rtl="0" eaLnBrk="1" latinLnBrk="0" hangingPunct="1">
              <a:lnSpc>
                <a:spcPct val="100000"/>
              </a:lnSpc>
              <a:spcBef>
                <a:spcPts val="0"/>
              </a:spcBef>
              <a:spcAft>
                <a:spcPts val="950"/>
              </a:spcAft>
              <a:buSzPct val="150000"/>
              <a:buFont typeface="Arial" panose="020B0604020202020204" pitchFamily="34" charset="0"/>
              <a:buChar char="•"/>
              <a:defRPr sz="1600" kern="1200">
                <a:solidFill>
                  <a:schemeClr val="tx1"/>
                </a:solidFill>
                <a:latin typeface="+mn-lt"/>
                <a:ea typeface="+mn-ea"/>
                <a:cs typeface="+mn-cs"/>
              </a:defRPr>
            </a:lvl3pPr>
            <a:lvl4pPr marL="720000" indent="-180000" algn="l" defTabSz="914400" rtl="0" eaLnBrk="1" latinLnBrk="0" hangingPunct="1">
              <a:lnSpc>
                <a:spcPct val="100000"/>
              </a:lnSpc>
              <a:spcBef>
                <a:spcPts val="0"/>
              </a:spcBef>
              <a:spcAft>
                <a:spcPts val="820"/>
              </a:spcAft>
              <a:buSzPct val="150000"/>
              <a:buFont typeface="Arial" panose="020B0604020202020204" pitchFamily="34" charset="0"/>
              <a:buChar char="•"/>
              <a:defRPr sz="1400" kern="1200">
                <a:solidFill>
                  <a:schemeClr val="tx1"/>
                </a:solidFill>
                <a:latin typeface="+mn-lt"/>
                <a:ea typeface="+mn-ea"/>
                <a:cs typeface="+mn-cs"/>
              </a:defRPr>
            </a:lvl4pPr>
            <a:lvl5pPr marL="900000" indent="-180000" algn="l" defTabSz="914400" rtl="0" eaLnBrk="1" latinLnBrk="0" hangingPunct="1">
              <a:lnSpc>
                <a:spcPct val="100000"/>
              </a:lnSpc>
              <a:spcBef>
                <a:spcPts val="0"/>
              </a:spcBef>
              <a:spcAft>
                <a:spcPts val="700"/>
              </a:spcAft>
              <a:buSzPct val="150000"/>
              <a:buFont typeface="Arial" panose="020B0604020202020204" pitchFamily="34" charset="0"/>
              <a:buChar char="•"/>
              <a:defRPr sz="1200" kern="1200">
                <a:solidFill>
                  <a:schemeClr val="tx1"/>
                </a:solidFill>
                <a:latin typeface="+mn-lt"/>
                <a:ea typeface="+mn-ea"/>
                <a:cs typeface="+mn-cs"/>
              </a:defRPr>
            </a:lvl5pPr>
            <a:lvl6pPr marL="1080000" indent="-180000" algn="l" defTabSz="914400" rtl="0" eaLnBrk="1" latinLnBrk="0" hangingPunct="1">
              <a:lnSpc>
                <a:spcPct val="100000"/>
              </a:lnSpc>
              <a:spcBef>
                <a:spcPts val="0"/>
              </a:spcBef>
              <a:spcAft>
                <a:spcPts val="700"/>
              </a:spcAft>
              <a:buSzPct val="150000"/>
              <a:buFont typeface="Arial" panose="020B0604020202020204" pitchFamily="34" charset="0"/>
              <a:buChar char="•"/>
              <a:defRPr sz="1200" kern="1200">
                <a:solidFill>
                  <a:schemeClr val="tx1"/>
                </a:solidFill>
                <a:latin typeface="+mn-lt"/>
                <a:ea typeface="+mn-ea"/>
                <a:cs typeface="+mn-cs"/>
              </a:defRPr>
            </a:lvl6pPr>
            <a:lvl7pPr marL="1260000" indent="-180000" algn="l" defTabSz="914400" rtl="0" eaLnBrk="1" latinLnBrk="0" hangingPunct="1">
              <a:lnSpc>
                <a:spcPct val="100000"/>
              </a:lnSpc>
              <a:spcBef>
                <a:spcPts val="0"/>
              </a:spcBef>
              <a:spcAft>
                <a:spcPts val="590"/>
              </a:spcAft>
              <a:buSzPct val="150000"/>
              <a:buFont typeface="Arial" panose="020B0604020202020204" pitchFamily="34" charset="0"/>
              <a:buChar char="•"/>
              <a:defRPr sz="1000" kern="1200">
                <a:solidFill>
                  <a:schemeClr val="tx1"/>
                </a:solidFill>
                <a:latin typeface="+mn-lt"/>
                <a:ea typeface="+mn-ea"/>
                <a:cs typeface="+mn-cs"/>
              </a:defRPr>
            </a:lvl7pPr>
            <a:lvl8pPr marL="1440000" indent="-180000" algn="l" defTabSz="914400" rtl="0" eaLnBrk="1" latinLnBrk="0" hangingPunct="1">
              <a:lnSpc>
                <a:spcPct val="100000"/>
              </a:lnSpc>
              <a:spcBef>
                <a:spcPts val="0"/>
              </a:spcBef>
              <a:spcAft>
                <a:spcPts val="590"/>
              </a:spcAft>
              <a:buSzPct val="150000"/>
              <a:buFont typeface="Arial" panose="020B0604020202020204" pitchFamily="34" charset="0"/>
              <a:buChar char="•"/>
              <a:defRPr sz="1000" kern="1200">
                <a:solidFill>
                  <a:schemeClr val="tx1"/>
                </a:solidFill>
                <a:latin typeface="+mn-lt"/>
                <a:ea typeface="+mn-ea"/>
                <a:cs typeface="+mn-cs"/>
              </a:defRPr>
            </a:lvl8pPr>
            <a:lvl9pPr marL="1620000" indent="-180000" algn="l" defTabSz="914400" rtl="0" eaLnBrk="1" latinLnBrk="0" hangingPunct="1">
              <a:lnSpc>
                <a:spcPct val="100000"/>
              </a:lnSpc>
              <a:spcBef>
                <a:spcPts val="0"/>
              </a:spcBef>
              <a:spcAft>
                <a:spcPts val="590"/>
              </a:spcAft>
              <a:buSzPct val="150000"/>
              <a:buFont typeface="Arial" panose="020B0604020202020204" pitchFamily="34" charset="0"/>
              <a:buChar char="•"/>
              <a:defRPr sz="1000" kern="1200">
                <a:solidFill>
                  <a:schemeClr val="tx1"/>
                </a:solidFill>
                <a:latin typeface="+mn-lt"/>
                <a:ea typeface="+mn-ea"/>
                <a:cs typeface="+mn-cs"/>
              </a:defRPr>
            </a:lvl9pPr>
          </a:lstStyle>
          <a:p>
            <a:pPr marL="108000">
              <a:lnSpc>
                <a:spcPts val="2000"/>
              </a:lnSpc>
              <a:buSzPct val="170000"/>
              <a:buBlip>
                <a:blip r:embed="rId3">
                  <a:extLst>
                    <a:ext uri="{96DAC541-7B7A-43D3-8B79-37D633B846F1}">
                      <asvg:svgBlip xmlns:asvg="http://schemas.microsoft.com/office/drawing/2016/SVG/main" r:embed="rId4"/>
                    </a:ext>
                  </a:extLst>
                </a:blip>
              </a:buBlip>
            </a:pPr>
            <a:r>
              <a:rPr lang="sv-SE" dirty="0">
                <a:solidFill>
                  <a:schemeClr val="accent5"/>
                </a:solidFill>
              </a:rPr>
              <a:t>Sömnsvårigheter</a:t>
            </a:r>
          </a:p>
          <a:p>
            <a:pPr marL="108000">
              <a:lnSpc>
                <a:spcPts val="2000"/>
              </a:lnSpc>
              <a:buSzPct val="170000"/>
              <a:buBlip>
                <a:blip r:embed="rId3">
                  <a:extLst>
                    <a:ext uri="{96DAC541-7B7A-43D3-8B79-37D633B846F1}">
                      <asvg:svgBlip xmlns:asvg="http://schemas.microsoft.com/office/drawing/2016/SVG/main" r:embed="rId4"/>
                    </a:ext>
                  </a:extLst>
                </a:blip>
              </a:buBlip>
            </a:pPr>
            <a:r>
              <a:rPr lang="sv-SE" dirty="0">
                <a:solidFill>
                  <a:schemeClr val="accent5"/>
                </a:solidFill>
              </a:rPr>
              <a:t>Koncentrationssvårigheter</a:t>
            </a:r>
          </a:p>
          <a:p>
            <a:pPr marL="108000">
              <a:lnSpc>
                <a:spcPts val="2000"/>
              </a:lnSpc>
              <a:buSzPct val="170000"/>
              <a:buBlip>
                <a:blip r:embed="rId3">
                  <a:extLst>
                    <a:ext uri="{96DAC541-7B7A-43D3-8B79-37D633B846F1}">
                      <asvg:svgBlip xmlns:asvg="http://schemas.microsoft.com/office/drawing/2016/SVG/main" r:embed="rId4"/>
                    </a:ext>
                  </a:extLst>
                </a:blip>
              </a:buBlip>
            </a:pPr>
            <a:r>
              <a:rPr lang="sv-SE" dirty="0">
                <a:solidFill>
                  <a:schemeClr val="accent5"/>
                </a:solidFill>
              </a:rPr>
              <a:t>Trötthet</a:t>
            </a:r>
          </a:p>
          <a:p>
            <a:pPr marL="108000">
              <a:lnSpc>
                <a:spcPts val="2000"/>
              </a:lnSpc>
              <a:buSzPct val="170000"/>
              <a:buBlip>
                <a:blip r:embed="rId3">
                  <a:extLst>
                    <a:ext uri="{96DAC541-7B7A-43D3-8B79-37D633B846F1}">
                      <asvg:svgBlip xmlns:asvg="http://schemas.microsoft.com/office/drawing/2016/SVG/main" r:embed="rId4"/>
                    </a:ext>
                  </a:extLst>
                </a:blip>
              </a:buBlip>
            </a:pPr>
            <a:r>
              <a:rPr lang="sv-SE" dirty="0">
                <a:solidFill>
                  <a:schemeClr val="accent5"/>
                </a:solidFill>
              </a:rPr>
              <a:t>Minnesrubbningar</a:t>
            </a:r>
          </a:p>
          <a:p>
            <a:pPr marL="108000">
              <a:lnSpc>
                <a:spcPts val="2000"/>
              </a:lnSpc>
              <a:buSzPct val="170000"/>
              <a:buBlip>
                <a:blip r:embed="rId3">
                  <a:extLst>
                    <a:ext uri="{96DAC541-7B7A-43D3-8B79-37D633B846F1}">
                      <asvg:svgBlip xmlns:asvg="http://schemas.microsoft.com/office/drawing/2016/SVG/main" r:embed="rId4"/>
                    </a:ext>
                  </a:extLst>
                </a:blip>
              </a:buBlip>
            </a:pPr>
            <a:r>
              <a:rPr lang="sv-SE" dirty="0">
                <a:solidFill>
                  <a:schemeClr val="accent5"/>
                </a:solidFill>
              </a:rPr>
              <a:t>Svårt att släppa tankarna på jobbet</a:t>
            </a:r>
          </a:p>
        </p:txBody>
      </p:sp>
      <p:sp>
        <p:nvSpPr>
          <p:cNvPr id="10" name="Platshållare för innehåll 1">
            <a:extLst>
              <a:ext uri="{FF2B5EF4-FFF2-40B4-BE49-F238E27FC236}">
                <a16:creationId xmlns:a16="http://schemas.microsoft.com/office/drawing/2014/main" id="{6362A748-B19B-0284-11EF-F0A1A60877A3}"/>
              </a:ext>
            </a:extLst>
          </p:cNvPr>
          <p:cNvSpPr txBox="1">
            <a:spLocks/>
          </p:cNvSpPr>
          <p:nvPr/>
        </p:nvSpPr>
        <p:spPr>
          <a:xfrm>
            <a:off x="7000557" y="2678810"/>
            <a:ext cx="4419283" cy="1782227"/>
          </a:xfrm>
          <a:prstGeom prst="rect">
            <a:avLst/>
          </a:prstGeom>
        </p:spPr>
        <p:txBody>
          <a:bodyPr vert="horz" lIns="0" tIns="0" rIns="0" bIns="0" rtlCol="0">
            <a:noAutofit/>
          </a:bodyPr>
          <a:lstStyle>
            <a:lvl1pPr marL="180000" indent="-180000" algn="l" defTabSz="914400" rtl="0" eaLnBrk="1" latinLnBrk="0" hangingPunct="1">
              <a:lnSpc>
                <a:spcPct val="100000"/>
              </a:lnSpc>
              <a:spcBef>
                <a:spcPts val="0"/>
              </a:spcBef>
              <a:spcAft>
                <a:spcPts val="1200"/>
              </a:spcAft>
              <a:buSzPct val="150000"/>
              <a:buFont typeface="Arial" panose="020B0604020202020204" pitchFamily="34" charset="0"/>
              <a:buChar char="•"/>
              <a:defRPr sz="2000" kern="1200">
                <a:solidFill>
                  <a:schemeClr val="tx1"/>
                </a:solidFill>
                <a:latin typeface="+mn-lt"/>
                <a:ea typeface="+mn-ea"/>
                <a:cs typeface="+mn-cs"/>
              </a:defRPr>
            </a:lvl1pPr>
            <a:lvl2pPr marL="360000" indent="-180000" algn="l" defTabSz="914400" rtl="0" eaLnBrk="1" latinLnBrk="0" hangingPunct="1">
              <a:lnSpc>
                <a:spcPct val="100000"/>
              </a:lnSpc>
              <a:spcBef>
                <a:spcPts val="0"/>
              </a:spcBef>
              <a:spcAft>
                <a:spcPts val="1060"/>
              </a:spcAft>
              <a:buSzPct val="150000"/>
              <a:buFont typeface="Arial" panose="020B0604020202020204" pitchFamily="34" charset="0"/>
              <a:buChar char="•"/>
              <a:defRPr sz="1800" kern="1200">
                <a:solidFill>
                  <a:schemeClr val="tx1"/>
                </a:solidFill>
                <a:latin typeface="+mn-lt"/>
                <a:ea typeface="+mn-ea"/>
                <a:cs typeface="+mn-cs"/>
              </a:defRPr>
            </a:lvl2pPr>
            <a:lvl3pPr marL="540000" indent="-180000" algn="l" defTabSz="914400" rtl="0" eaLnBrk="1" latinLnBrk="0" hangingPunct="1">
              <a:lnSpc>
                <a:spcPct val="100000"/>
              </a:lnSpc>
              <a:spcBef>
                <a:spcPts val="0"/>
              </a:spcBef>
              <a:spcAft>
                <a:spcPts val="950"/>
              </a:spcAft>
              <a:buSzPct val="150000"/>
              <a:buFont typeface="Arial" panose="020B0604020202020204" pitchFamily="34" charset="0"/>
              <a:buChar char="•"/>
              <a:defRPr sz="1600" kern="1200">
                <a:solidFill>
                  <a:schemeClr val="tx1"/>
                </a:solidFill>
                <a:latin typeface="+mn-lt"/>
                <a:ea typeface="+mn-ea"/>
                <a:cs typeface="+mn-cs"/>
              </a:defRPr>
            </a:lvl3pPr>
            <a:lvl4pPr marL="720000" indent="-180000" algn="l" defTabSz="914400" rtl="0" eaLnBrk="1" latinLnBrk="0" hangingPunct="1">
              <a:lnSpc>
                <a:spcPct val="100000"/>
              </a:lnSpc>
              <a:spcBef>
                <a:spcPts val="0"/>
              </a:spcBef>
              <a:spcAft>
                <a:spcPts val="820"/>
              </a:spcAft>
              <a:buSzPct val="150000"/>
              <a:buFont typeface="Arial" panose="020B0604020202020204" pitchFamily="34" charset="0"/>
              <a:buChar char="•"/>
              <a:defRPr sz="1400" kern="1200">
                <a:solidFill>
                  <a:schemeClr val="tx1"/>
                </a:solidFill>
                <a:latin typeface="+mn-lt"/>
                <a:ea typeface="+mn-ea"/>
                <a:cs typeface="+mn-cs"/>
              </a:defRPr>
            </a:lvl4pPr>
            <a:lvl5pPr marL="900000" indent="-180000" algn="l" defTabSz="914400" rtl="0" eaLnBrk="1" latinLnBrk="0" hangingPunct="1">
              <a:lnSpc>
                <a:spcPct val="100000"/>
              </a:lnSpc>
              <a:spcBef>
                <a:spcPts val="0"/>
              </a:spcBef>
              <a:spcAft>
                <a:spcPts val="700"/>
              </a:spcAft>
              <a:buSzPct val="150000"/>
              <a:buFont typeface="Arial" panose="020B0604020202020204" pitchFamily="34" charset="0"/>
              <a:buChar char="•"/>
              <a:defRPr sz="1200" kern="1200">
                <a:solidFill>
                  <a:schemeClr val="tx1"/>
                </a:solidFill>
                <a:latin typeface="+mn-lt"/>
                <a:ea typeface="+mn-ea"/>
                <a:cs typeface="+mn-cs"/>
              </a:defRPr>
            </a:lvl5pPr>
            <a:lvl6pPr marL="1080000" indent="-180000" algn="l" defTabSz="914400" rtl="0" eaLnBrk="1" latinLnBrk="0" hangingPunct="1">
              <a:lnSpc>
                <a:spcPct val="100000"/>
              </a:lnSpc>
              <a:spcBef>
                <a:spcPts val="0"/>
              </a:spcBef>
              <a:spcAft>
                <a:spcPts val="700"/>
              </a:spcAft>
              <a:buSzPct val="150000"/>
              <a:buFont typeface="Arial" panose="020B0604020202020204" pitchFamily="34" charset="0"/>
              <a:buChar char="•"/>
              <a:defRPr sz="1200" kern="1200">
                <a:solidFill>
                  <a:schemeClr val="tx1"/>
                </a:solidFill>
                <a:latin typeface="+mn-lt"/>
                <a:ea typeface="+mn-ea"/>
                <a:cs typeface="+mn-cs"/>
              </a:defRPr>
            </a:lvl6pPr>
            <a:lvl7pPr marL="1260000" indent="-180000" algn="l" defTabSz="914400" rtl="0" eaLnBrk="1" latinLnBrk="0" hangingPunct="1">
              <a:lnSpc>
                <a:spcPct val="100000"/>
              </a:lnSpc>
              <a:spcBef>
                <a:spcPts val="0"/>
              </a:spcBef>
              <a:spcAft>
                <a:spcPts val="590"/>
              </a:spcAft>
              <a:buSzPct val="150000"/>
              <a:buFont typeface="Arial" panose="020B0604020202020204" pitchFamily="34" charset="0"/>
              <a:buChar char="•"/>
              <a:defRPr sz="1000" kern="1200">
                <a:solidFill>
                  <a:schemeClr val="tx1"/>
                </a:solidFill>
                <a:latin typeface="+mn-lt"/>
                <a:ea typeface="+mn-ea"/>
                <a:cs typeface="+mn-cs"/>
              </a:defRPr>
            </a:lvl7pPr>
            <a:lvl8pPr marL="1440000" indent="-180000" algn="l" defTabSz="914400" rtl="0" eaLnBrk="1" latinLnBrk="0" hangingPunct="1">
              <a:lnSpc>
                <a:spcPct val="100000"/>
              </a:lnSpc>
              <a:spcBef>
                <a:spcPts val="0"/>
              </a:spcBef>
              <a:spcAft>
                <a:spcPts val="590"/>
              </a:spcAft>
              <a:buSzPct val="150000"/>
              <a:buFont typeface="Arial" panose="020B0604020202020204" pitchFamily="34" charset="0"/>
              <a:buChar char="•"/>
              <a:defRPr sz="1000" kern="1200">
                <a:solidFill>
                  <a:schemeClr val="tx1"/>
                </a:solidFill>
                <a:latin typeface="+mn-lt"/>
                <a:ea typeface="+mn-ea"/>
                <a:cs typeface="+mn-cs"/>
              </a:defRPr>
            </a:lvl8pPr>
            <a:lvl9pPr marL="1620000" indent="-180000" algn="l" defTabSz="914400" rtl="0" eaLnBrk="1" latinLnBrk="0" hangingPunct="1">
              <a:lnSpc>
                <a:spcPct val="100000"/>
              </a:lnSpc>
              <a:spcBef>
                <a:spcPts val="0"/>
              </a:spcBef>
              <a:spcAft>
                <a:spcPts val="590"/>
              </a:spcAft>
              <a:buSzPct val="150000"/>
              <a:buFont typeface="Arial" panose="020B0604020202020204" pitchFamily="34" charset="0"/>
              <a:buChar char="•"/>
              <a:defRPr sz="1000" kern="1200">
                <a:solidFill>
                  <a:schemeClr val="tx1"/>
                </a:solidFill>
                <a:latin typeface="+mn-lt"/>
                <a:ea typeface="+mn-ea"/>
                <a:cs typeface="+mn-cs"/>
              </a:defRPr>
            </a:lvl9pPr>
          </a:lstStyle>
          <a:p>
            <a:pPr>
              <a:lnSpc>
                <a:spcPts val="2000"/>
              </a:lnSpc>
              <a:buSzPct val="170000"/>
              <a:buBlip>
                <a:blip r:embed="rId5">
                  <a:extLst>
                    <a:ext uri="{96DAC541-7B7A-43D3-8B79-37D633B846F1}">
                      <asvg:svgBlip xmlns:asvg="http://schemas.microsoft.com/office/drawing/2016/SVG/main" r:embed="rId6"/>
                    </a:ext>
                  </a:extLst>
                </a:blip>
              </a:buBlip>
            </a:pPr>
            <a:r>
              <a:rPr lang="sv-SE" dirty="0">
                <a:solidFill>
                  <a:schemeClr val="accent4"/>
                </a:solidFill>
              </a:rPr>
              <a:t>Ökat antal konflikter</a:t>
            </a:r>
          </a:p>
          <a:p>
            <a:pPr>
              <a:lnSpc>
                <a:spcPts val="2000"/>
              </a:lnSpc>
              <a:buSzPct val="170000"/>
              <a:buBlip>
                <a:blip r:embed="rId5">
                  <a:extLst>
                    <a:ext uri="{96DAC541-7B7A-43D3-8B79-37D633B846F1}">
                      <asvg:svgBlip xmlns:asvg="http://schemas.microsoft.com/office/drawing/2016/SVG/main" r:embed="rId6"/>
                    </a:ext>
                  </a:extLst>
                </a:blip>
              </a:buBlip>
            </a:pPr>
            <a:r>
              <a:rPr lang="sv-SE" dirty="0">
                <a:solidFill>
                  <a:schemeClr val="accent4"/>
                </a:solidFill>
              </a:rPr>
              <a:t>Ökad korttidsfrånvaro</a:t>
            </a:r>
          </a:p>
          <a:p>
            <a:pPr>
              <a:lnSpc>
                <a:spcPts val="2000"/>
              </a:lnSpc>
              <a:buSzPct val="170000"/>
              <a:buBlip>
                <a:blip r:embed="rId5">
                  <a:extLst>
                    <a:ext uri="{96DAC541-7B7A-43D3-8B79-37D633B846F1}">
                      <asvg:svgBlip xmlns:asvg="http://schemas.microsoft.com/office/drawing/2016/SVG/main" r:embed="rId6"/>
                    </a:ext>
                  </a:extLst>
                </a:blip>
              </a:buBlip>
            </a:pPr>
            <a:r>
              <a:rPr lang="sv-SE" dirty="0">
                <a:solidFill>
                  <a:schemeClr val="accent4"/>
                </a:solidFill>
              </a:rPr>
              <a:t>Högre personalomsättning</a:t>
            </a:r>
          </a:p>
        </p:txBody>
      </p:sp>
      <p:sp>
        <p:nvSpPr>
          <p:cNvPr id="9" name="Rubrik 2">
            <a:extLst>
              <a:ext uri="{FF2B5EF4-FFF2-40B4-BE49-F238E27FC236}">
                <a16:creationId xmlns:a16="http://schemas.microsoft.com/office/drawing/2014/main" id="{129C5E62-D1A0-C113-F1AB-2F234C889020}"/>
              </a:ext>
            </a:extLst>
          </p:cNvPr>
          <p:cNvSpPr txBox="1">
            <a:spLocks/>
          </p:cNvSpPr>
          <p:nvPr/>
        </p:nvSpPr>
        <p:spPr>
          <a:xfrm>
            <a:off x="731837" y="2091518"/>
            <a:ext cx="4754563" cy="408515"/>
          </a:xfrm>
          <a:prstGeom prst="rect">
            <a:avLst/>
          </a:prstGeom>
        </p:spPr>
        <p:txBody>
          <a:bodyPr vert="horz" lIns="0" tIns="0" rIns="0" bIns="0" rtlCol="0" anchor="b">
            <a:noAutofit/>
          </a:bodyPr>
          <a:lstStyle>
            <a:lvl1pPr algn="l" defTabSz="914400" rtl="0" eaLnBrk="1" latinLnBrk="0" hangingPunct="1">
              <a:lnSpc>
                <a:spcPct val="90000"/>
              </a:lnSpc>
              <a:spcBef>
                <a:spcPct val="0"/>
              </a:spcBef>
              <a:buNone/>
              <a:defRPr sz="3600" b="1" kern="1200">
                <a:solidFill>
                  <a:schemeClr val="tx1"/>
                </a:solidFill>
                <a:latin typeface="+mj-lt"/>
                <a:ea typeface="+mj-ea"/>
                <a:cs typeface="+mj-cs"/>
              </a:defRPr>
            </a:lvl1pPr>
          </a:lstStyle>
          <a:p>
            <a:r>
              <a:rPr lang="sv-SE" sz="2400" dirty="0">
                <a:solidFill>
                  <a:schemeClr val="accent5"/>
                </a:solidFill>
                <a:cs typeface="Calibri Light"/>
              </a:rPr>
              <a:t>Individnivå:</a:t>
            </a:r>
            <a:endParaRPr lang="sv-SE" sz="2400" dirty="0">
              <a:solidFill>
                <a:schemeClr val="accent5"/>
              </a:solidFill>
            </a:endParaRPr>
          </a:p>
        </p:txBody>
      </p:sp>
      <p:sp>
        <p:nvSpPr>
          <p:cNvPr id="11" name="Rubrik 2">
            <a:extLst>
              <a:ext uri="{FF2B5EF4-FFF2-40B4-BE49-F238E27FC236}">
                <a16:creationId xmlns:a16="http://schemas.microsoft.com/office/drawing/2014/main" id="{5FD893D0-3DFF-96AF-5FA5-C5A0089C13EA}"/>
              </a:ext>
            </a:extLst>
          </p:cNvPr>
          <p:cNvSpPr txBox="1">
            <a:spLocks/>
          </p:cNvSpPr>
          <p:nvPr/>
        </p:nvSpPr>
        <p:spPr>
          <a:xfrm>
            <a:off x="7010717" y="2091518"/>
            <a:ext cx="4754563" cy="408515"/>
          </a:xfrm>
          <a:prstGeom prst="rect">
            <a:avLst/>
          </a:prstGeom>
        </p:spPr>
        <p:txBody>
          <a:bodyPr vert="horz" lIns="0" tIns="0" rIns="0" bIns="0" rtlCol="0" anchor="b">
            <a:noAutofit/>
          </a:bodyPr>
          <a:lstStyle>
            <a:lvl1pPr algn="l" defTabSz="914400" rtl="0" eaLnBrk="1" latinLnBrk="0" hangingPunct="1">
              <a:lnSpc>
                <a:spcPct val="90000"/>
              </a:lnSpc>
              <a:spcBef>
                <a:spcPct val="0"/>
              </a:spcBef>
              <a:buNone/>
              <a:defRPr sz="3600" b="1" kern="1200">
                <a:solidFill>
                  <a:schemeClr val="tx1"/>
                </a:solidFill>
                <a:latin typeface="+mj-lt"/>
                <a:ea typeface="+mj-ea"/>
                <a:cs typeface="+mj-cs"/>
              </a:defRPr>
            </a:lvl1pPr>
          </a:lstStyle>
          <a:p>
            <a:r>
              <a:rPr lang="sv-SE" sz="2400" dirty="0">
                <a:solidFill>
                  <a:schemeClr val="accent4"/>
                </a:solidFill>
                <a:cs typeface="Calibri Light"/>
              </a:rPr>
              <a:t>Organisationsnivå:</a:t>
            </a:r>
            <a:endParaRPr lang="sv-SE" sz="2400" dirty="0">
              <a:solidFill>
                <a:schemeClr val="accent4"/>
              </a:solidFill>
            </a:endParaRPr>
          </a:p>
        </p:txBody>
      </p:sp>
    </p:spTree>
    <p:extLst>
      <p:ext uri="{BB962C8B-B14F-4D97-AF65-F5344CB8AC3E}">
        <p14:creationId xmlns:p14="http://schemas.microsoft.com/office/powerpoint/2010/main" val="1194481242"/>
      </p:ext>
    </p:extLst>
  </p:cSld>
  <p:clrMapOvr>
    <a:masterClrMapping/>
  </p:clrMapOvr>
  <p:transition spd="slow">
    <p:push/>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ktangel 6">
            <a:extLst>
              <a:ext uri="{FF2B5EF4-FFF2-40B4-BE49-F238E27FC236}">
                <a16:creationId xmlns:a16="http://schemas.microsoft.com/office/drawing/2014/main" id="{EB8F325C-E1BB-7753-4798-1E01FDCD69F8}"/>
              </a:ext>
            </a:extLst>
          </p:cNvPr>
          <p:cNvSpPr/>
          <p:nvPr/>
        </p:nvSpPr>
        <p:spPr>
          <a:xfrm>
            <a:off x="0" y="2742198"/>
            <a:ext cx="11704680" cy="1368739"/>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solidFill>
                <a:schemeClr val="tx1"/>
              </a:solidFill>
            </a:endParaRPr>
          </a:p>
        </p:txBody>
      </p:sp>
      <p:sp>
        <p:nvSpPr>
          <p:cNvPr id="8" name="Rektangel 7">
            <a:extLst>
              <a:ext uri="{FF2B5EF4-FFF2-40B4-BE49-F238E27FC236}">
                <a16:creationId xmlns:a16="http://schemas.microsoft.com/office/drawing/2014/main" id="{12DDBF84-4328-E59C-147C-81FF217CC17A}"/>
              </a:ext>
            </a:extLst>
          </p:cNvPr>
          <p:cNvSpPr/>
          <p:nvPr/>
        </p:nvSpPr>
        <p:spPr>
          <a:xfrm>
            <a:off x="0" y="4562809"/>
            <a:ext cx="11704680" cy="1368739"/>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solidFill>
                <a:schemeClr val="tx1"/>
              </a:solidFill>
            </a:endParaRPr>
          </a:p>
        </p:txBody>
      </p:sp>
      <p:pic>
        <p:nvPicPr>
          <p:cNvPr id="2" name="Bild 1">
            <a:extLst>
              <a:ext uri="{FF2B5EF4-FFF2-40B4-BE49-F238E27FC236}">
                <a16:creationId xmlns:a16="http://schemas.microsoft.com/office/drawing/2014/main" id="{280CC32B-ABB9-66B4-B12C-F046CBAC7B37}"/>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056796" y="2993643"/>
            <a:ext cx="409310" cy="865848"/>
          </a:xfrm>
          <a:prstGeom prst="rect">
            <a:avLst/>
          </a:prstGeom>
        </p:spPr>
      </p:pic>
      <p:pic>
        <p:nvPicPr>
          <p:cNvPr id="3" name="Bild 2">
            <a:extLst>
              <a:ext uri="{FF2B5EF4-FFF2-40B4-BE49-F238E27FC236}">
                <a16:creationId xmlns:a16="http://schemas.microsoft.com/office/drawing/2014/main" id="{AC928B28-4E4B-F3FE-5282-CFB656667B5C}"/>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056796" y="4836160"/>
            <a:ext cx="409310" cy="865848"/>
          </a:xfrm>
          <a:prstGeom prst="rect">
            <a:avLst/>
          </a:prstGeom>
        </p:spPr>
      </p:pic>
      <p:sp>
        <p:nvSpPr>
          <p:cNvPr id="4" name="Rektangel 3">
            <a:extLst>
              <a:ext uri="{FF2B5EF4-FFF2-40B4-BE49-F238E27FC236}">
                <a16:creationId xmlns:a16="http://schemas.microsoft.com/office/drawing/2014/main" id="{8188DC11-676A-B695-015A-BC1FDB6C8DA8}"/>
              </a:ext>
            </a:extLst>
          </p:cNvPr>
          <p:cNvSpPr/>
          <p:nvPr/>
        </p:nvSpPr>
        <p:spPr>
          <a:xfrm>
            <a:off x="0" y="921587"/>
            <a:ext cx="11704680" cy="1368739"/>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solidFill>
                <a:schemeClr val="tx1"/>
              </a:solidFill>
            </a:endParaRPr>
          </a:p>
        </p:txBody>
      </p:sp>
      <p:sp>
        <p:nvSpPr>
          <p:cNvPr id="5" name="Platshållare för innehåll 2">
            <a:extLst>
              <a:ext uri="{FF2B5EF4-FFF2-40B4-BE49-F238E27FC236}">
                <a16:creationId xmlns:a16="http://schemas.microsoft.com/office/drawing/2014/main" id="{230A1DDE-C1CC-CC48-4ED9-3029295D6565}"/>
              </a:ext>
            </a:extLst>
          </p:cNvPr>
          <p:cNvSpPr txBox="1">
            <a:spLocks/>
          </p:cNvSpPr>
          <p:nvPr/>
        </p:nvSpPr>
        <p:spPr>
          <a:xfrm>
            <a:off x="1818640" y="1066257"/>
            <a:ext cx="9636760" cy="1224069"/>
          </a:xfrm>
          <a:prstGeom prst="rect">
            <a:avLst/>
          </a:prstGeom>
        </p:spPr>
        <p:txBody>
          <a:bodyPr vert="horz" lIns="91440" tIns="45720" rIns="91440" bIns="45720" rtlCol="0" anchor="t">
            <a:normAutofit/>
          </a:bodyPr>
          <a:lstStyle>
            <a:lvl1pPr marL="180000" indent="-180000" algn="l" defTabSz="914400" rtl="0" eaLnBrk="1" latinLnBrk="0" hangingPunct="1">
              <a:lnSpc>
                <a:spcPct val="100000"/>
              </a:lnSpc>
              <a:spcBef>
                <a:spcPts val="0"/>
              </a:spcBef>
              <a:spcAft>
                <a:spcPts val="1200"/>
              </a:spcAft>
              <a:buSzPct val="150000"/>
              <a:buFont typeface="Arial" panose="020B0604020202020204" pitchFamily="34" charset="0"/>
              <a:buChar char="•"/>
              <a:defRPr sz="2000" kern="1200">
                <a:solidFill>
                  <a:schemeClr val="tx1"/>
                </a:solidFill>
                <a:latin typeface="+mn-lt"/>
                <a:ea typeface="+mn-ea"/>
                <a:cs typeface="+mn-cs"/>
              </a:defRPr>
            </a:lvl1pPr>
            <a:lvl2pPr marL="360000" indent="-180000" algn="l" defTabSz="914400" rtl="0" eaLnBrk="1" latinLnBrk="0" hangingPunct="1">
              <a:lnSpc>
                <a:spcPct val="100000"/>
              </a:lnSpc>
              <a:spcBef>
                <a:spcPts val="0"/>
              </a:spcBef>
              <a:spcAft>
                <a:spcPts val="1060"/>
              </a:spcAft>
              <a:buSzPct val="150000"/>
              <a:buFont typeface="Arial" panose="020B0604020202020204" pitchFamily="34" charset="0"/>
              <a:buChar char="•"/>
              <a:defRPr sz="1800" kern="1200">
                <a:solidFill>
                  <a:schemeClr val="tx1"/>
                </a:solidFill>
                <a:latin typeface="+mn-lt"/>
                <a:ea typeface="+mn-ea"/>
                <a:cs typeface="+mn-cs"/>
              </a:defRPr>
            </a:lvl2pPr>
            <a:lvl3pPr marL="540000" indent="-180000" algn="l" defTabSz="914400" rtl="0" eaLnBrk="1" latinLnBrk="0" hangingPunct="1">
              <a:lnSpc>
                <a:spcPct val="100000"/>
              </a:lnSpc>
              <a:spcBef>
                <a:spcPts val="0"/>
              </a:spcBef>
              <a:spcAft>
                <a:spcPts val="950"/>
              </a:spcAft>
              <a:buSzPct val="150000"/>
              <a:buFont typeface="Arial" panose="020B0604020202020204" pitchFamily="34" charset="0"/>
              <a:buChar char="•"/>
              <a:defRPr sz="1600" kern="1200">
                <a:solidFill>
                  <a:schemeClr val="tx1"/>
                </a:solidFill>
                <a:latin typeface="+mn-lt"/>
                <a:ea typeface="+mn-ea"/>
                <a:cs typeface="+mn-cs"/>
              </a:defRPr>
            </a:lvl3pPr>
            <a:lvl4pPr marL="720000" indent="-180000" algn="l" defTabSz="914400" rtl="0" eaLnBrk="1" latinLnBrk="0" hangingPunct="1">
              <a:lnSpc>
                <a:spcPct val="100000"/>
              </a:lnSpc>
              <a:spcBef>
                <a:spcPts val="0"/>
              </a:spcBef>
              <a:spcAft>
                <a:spcPts val="820"/>
              </a:spcAft>
              <a:buSzPct val="150000"/>
              <a:buFont typeface="Arial" panose="020B0604020202020204" pitchFamily="34" charset="0"/>
              <a:buChar char="•"/>
              <a:defRPr sz="1400" kern="1200">
                <a:solidFill>
                  <a:schemeClr val="tx1"/>
                </a:solidFill>
                <a:latin typeface="+mn-lt"/>
                <a:ea typeface="+mn-ea"/>
                <a:cs typeface="+mn-cs"/>
              </a:defRPr>
            </a:lvl4pPr>
            <a:lvl5pPr marL="900000" indent="-180000" algn="l" defTabSz="914400" rtl="0" eaLnBrk="1" latinLnBrk="0" hangingPunct="1">
              <a:lnSpc>
                <a:spcPct val="100000"/>
              </a:lnSpc>
              <a:spcBef>
                <a:spcPts val="0"/>
              </a:spcBef>
              <a:spcAft>
                <a:spcPts val="700"/>
              </a:spcAft>
              <a:buSzPct val="150000"/>
              <a:buFont typeface="Arial" panose="020B0604020202020204" pitchFamily="34" charset="0"/>
              <a:buChar char="•"/>
              <a:defRPr sz="1200" kern="1200">
                <a:solidFill>
                  <a:schemeClr val="tx1"/>
                </a:solidFill>
                <a:latin typeface="+mn-lt"/>
                <a:ea typeface="+mn-ea"/>
                <a:cs typeface="+mn-cs"/>
              </a:defRPr>
            </a:lvl5pPr>
            <a:lvl6pPr marL="1080000" indent="-180000" algn="l" defTabSz="914400" rtl="0" eaLnBrk="1" latinLnBrk="0" hangingPunct="1">
              <a:lnSpc>
                <a:spcPct val="100000"/>
              </a:lnSpc>
              <a:spcBef>
                <a:spcPts val="0"/>
              </a:spcBef>
              <a:spcAft>
                <a:spcPts val="700"/>
              </a:spcAft>
              <a:buSzPct val="150000"/>
              <a:buFont typeface="Arial" panose="020B0604020202020204" pitchFamily="34" charset="0"/>
              <a:buChar char="•"/>
              <a:defRPr sz="1200" kern="1200">
                <a:solidFill>
                  <a:schemeClr val="tx1"/>
                </a:solidFill>
                <a:latin typeface="+mn-lt"/>
                <a:ea typeface="+mn-ea"/>
                <a:cs typeface="+mn-cs"/>
              </a:defRPr>
            </a:lvl6pPr>
            <a:lvl7pPr marL="1260000" indent="-180000" algn="l" defTabSz="914400" rtl="0" eaLnBrk="1" latinLnBrk="0" hangingPunct="1">
              <a:lnSpc>
                <a:spcPct val="100000"/>
              </a:lnSpc>
              <a:spcBef>
                <a:spcPts val="0"/>
              </a:spcBef>
              <a:spcAft>
                <a:spcPts val="590"/>
              </a:spcAft>
              <a:buSzPct val="150000"/>
              <a:buFont typeface="Arial" panose="020B0604020202020204" pitchFamily="34" charset="0"/>
              <a:buChar char="•"/>
              <a:defRPr sz="1000" kern="1200">
                <a:solidFill>
                  <a:schemeClr val="tx1"/>
                </a:solidFill>
                <a:latin typeface="+mn-lt"/>
                <a:ea typeface="+mn-ea"/>
                <a:cs typeface="+mn-cs"/>
              </a:defRPr>
            </a:lvl7pPr>
            <a:lvl8pPr marL="1440000" indent="-180000" algn="l" defTabSz="914400" rtl="0" eaLnBrk="1" latinLnBrk="0" hangingPunct="1">
              <a:lnSpc>
                <a:spcPct val="100000"/>
              </a:lnSpc>
              <a:spcBef>
                <a:spcPts val="0"/>
              </a:spcBef>
              <a:spcAft>
                <a:spcPts val="590"/>
              </a:spcAft>
              <a:buSzPct val="150000"/>
              <a:buFont typeface="Arial" panose="020B0604020202020204" pitchFamily="34" charset="0"/>
              <a:buChar char="•"/>
              <a:defRPr sz="1000" kern="1200">
                <a:solidFill>
                  <a:schemeClr val="tx1"/>
                </a:solidFill>
                <a:latin typeface="+mn-lt"/>
                <a:ea typeface="+mn-ea"/>
                <a:cs typeface="+mn-cs"/>
              </a:defRPr>
            </a:lvl8pPr>
            <a:lvl9pPr marL="1620000" indent="-180000" algn="l" defTabSz="914400" rtl="0" eaLnBrk="1" latinLnBrk="0" hangingPunct="1">
              <a:lnSpc>
                <a:spcPct val="100000"/>
              </a:lnSpc>
              <a:spcBef>
                <a:spcPts val="0"/>
              </a:spcBef>
              <a:spcAft>
                <a:spcPts val="590"/>
              </a:spcAft>
              <a:buSzPct val="150000"/>
              <a:buFont typeface="Arial" panose="020B0604020202020204" pitchFamily="34" charset="0"/>
              <a:buChar char="•"/>
              <a:defRPr sz="1000" kern="1200">
                <a:solidFill>
                  <a:schemeClr val="tx1"/>
                </a:solidFill>
                <a:latin typeface="+mn-lt"/>
                <a:ea typeface="+mn-ea"/>
                <a:cs typeface="+mn-cs"/>
              </a:defRPr>
            </a:lvl9pPr>
          </a:lstStyle>
          <a:p>
            <a:pPr marL="0" indent="0">
              <a:buClr>
                <a:srgbClr val="A9CAB9"/>
              </a:buClr>
              <a:buNone/>
            </a:pPr>
            <a:r>
              <a:rPr lang="sv-SE" sz="3600" b="1" dirty="0">
                <a:solidFill>
                  <a:schemeClr val="bg1"/>
                </a:solidFill>
                <a:latin typeface="Arial"/>
                <a:cs typeface="Arial"/>
              </a:rPr>
              <a:t>Hur upplever du arbetsmiljön på din arbetsplats?</a:t>
            </a:r>
            <a:endParaRPr lang="sv-SE" sz="3600" dirty="0">
              <a:solidFill>
                <a:schemeClr val="bg1"/>
              </a:solidFill>
            </a:endParaRPr>
          </a:p>
        </p:txBody>
      </p:sp>
      <p:pic>
        <p:nvPicPr>
          <p:cNvPr id="6" name="Bild 5">
            <a:extLst>
              <a:ext uri="{FF2B5EF4-FFF2-40B4-BE49-F238E27FC236}">
                <a16:creationId xmlns:a16="http://schemas.microsoft.com/office/drawing/2014/main" id="{15187FA6-45C2-EE12-A0AC-EDAE3F9F452A}"/>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056796" y="1229360"/>
            <a:ext cx="409310" cy="865848"/>
          </a:xfrm>
          <a:prstGeom prst="rect">
            <a:avLst/>
          </a:prstGeom>
        </p:spPr>
      </p:pic>
      <p:sp>
        <p:nvSpPr>
          <p:cNvPr id="9" name="Platshållare för innehåll 2">
            <a:extLst>
              <a:ext uri="{FF2B5EF4-FFF2-40B4-BE49-F238E27FC236}">
                <a16:creationId xmlns:a16="http://schemas.microsoft.com/office/drawing/2014/main" id="{161B560F-C275-62E3-D1F4-16E67E5307BC}"/>
              </a:ext>
            </a:extLst>
          </p:cNvPr>
          <p:cNvSpPr txBox="1">
            <a:spLocks/>
          </p:cNvSpPr>
          <p:nvPr/>
        </p:nvSpPr>
        <p:spPr>
          <a:xfrm>
            <a:off x="1818640" y="2825062"/>
            <a:ext cx="9636760" cy="1285876"/>
          </a:xfrm>
          <a:prstGeom prst="rect">
            <a:avLst/>
          </a:prstGeom>
        </p:spPr>
        <p:txBody>
          <a:bodyPr vert="horz" lIns="91440" tIns="45720" rIns="91440" bIns="45720" rtlCol="0" anchor="t">
            <a:normAutofit/>
          </a:bodyPr>
          <a:lstStyle>
            <a:lvl1pPr marL="180000" indent="-180000" algn="l" defTabSz="914400" rtl="0" eaLnBrk="1" latinLnBrk="0" hangingPunct="1">
              <a:lnSpc>
                <a:spcPct val="100000"/>
              </a:lnSpc>
              <a:spcBef>
                <a:spcPts val="0"/>
              </a:spcBef>
              <a:spcAft>
                <a:spcPts val="1200"/>
              </a:spcAft>
              <a:buSzPct val="150000"/>
              <a:buFont typeface="Arial" panose="020B0604020202020204" pitchFamily="34" charset="0"/>
              <a:buChar char="•"/>
              <a:defRPr sz="2000" kern="1200">
                <a:solidFill>
                  <a:schemeClr val="tx1"/>
                </a:solidFill>
                <a:latin typeface="+mn-lt"/>
                <a:ea typeface="+mn-ea"/>
                <a:cs typeface="+mn-cs"/>
              </a:defRPr>
            </a:lvl1pPr>
            <a:lvl2pPr marL="360000" indent="-180000" algn="l" defTabSz="914400" rtl="0" eaLnBrk="1" latinLnBrk="0" hangingPunct="1">
              <a:lnSpc>
                <a:spcPct val="100000"/>
              </a:lnSpc>
              <a:spcBef>
                <a:spcPts val="0"/>
              </a:spcBef>
              <a:spcAft>
                <a:spcPts val="1060"/>
              </a:spcAft>
              <a:buSzPct val="150000"/>
              <a:buFont typeface="Arial" panose="020B0604020202020204" pitchFamily="34" charset="0"/>
              <a:buChar char="•"/>
              <a:defRPr sz="1800" kern="1200">
                <a:solidFill>
                  <a:schemeClr val="tx1"/>
                </a:solidFill>
                <a:latin typeface="+mn-lt"/>
                <a:ea typeface="+mn-ea"/>
                <a:cs typeface="+mn-cs"/>
              </a:defRPr>
            </a:lvl2pPr>
            <a:lvl3pPr marL="540000" indent="-180000" algn="l" defTabSz="914400" rtl="0" eaLnBrk="1" latinLnBrk="0" hangingPunct="1">
              <a:lnSpc>
                <a:spcPct val="100000"/>
              </a:lnSpc>
              <a:spcBef>
                <a:spcPts val="0"/>
              </a:spcBef>
              <a:spcAft>
                <a:spcPts val="950"/>
              </a:spcAft>
              <a:buSzPct val="150000"/>
              <a:buFont typeface="Arial" panose="020B0604020202020204" pitchFamily="34" charset="0"/>
              <a:buChar char="•"/>
              <a:defRPr sz="1600" kern="1200">
                <a:solidFill>
                  <a:schemeClr val="tx1"/>
                </a:solidFill>
                <a:latin typeface="+mn-lt"/>
                <a:ea typeface="+mn-ea"/>
                <a:cs typeface="+mn-cs"/>
              </a:defRPr>
            </a:lvl3pPr>
            <a:lvl4pPr marL="720000" indent="-180000" algn="l" defTabSz="914400" rtl="0" eaLnBrk="1" latinLnBrk="0" hangingPunct="1">
              <a:lnSpc>
                <a:spcPct val="100000"/>
              </a:lnSpc>
              <a:spcBef>
                <a:spcPts val="0"/>
              </a:spcBef>
              <a:spcAft>
                <a:spcPts val="820"/>
              </a:spcAft>
              <a:buSzPct val="150000"/>
              <a:buFont typeface="Arial" panose="020B0604020202020204" pitchFamily="34" charset="0"/>
              <a:buChar char="•"/>
              <a:defRPr sz="1400" kern="1200">
                <a:solidFill>
                  <a:schemeClr val="tx1"/>
                </a:solidFill>
                <a:latin typeface="+mn-lt"/>
                <a:ea typeface="+mn-ea"/>
                <a:cs typeface="+mn-cs"/>
              </a:defRPr>
            </a:lvl4pPr>
            <a:lvl5pPr marL="900000" indent="-180000" algn="l" defTabSz="914400" rtl="0" eaLnBrk="1" latinLnBrk="0" hangingPunct="1">
              <a:lnSpc>
                <a:spcPct val="100000"/>
              </a:lnSpc>
              <a:spcBef>
                <a:spcPts val="0"/>
              </a:spcBef>
              <a:spcAft>
                <a:spcPts val="700"/>
              </a:spcAft>
              <a:buSzPct val="150000"/>
              <a:buFont typeface="Arial" panose="020B0604020202020204" pitchFamily="34" charset="0"/>
              <a:buChar char="•"/>
              <a:defRPr sz="1200" kern="1200">
                <a:solidFill>
                  <a:schemeClr val="tx1"/>
                </a:solidFill>
                <a:latin typeface="+mn-lt"/>
                <a:ea typeface="+mn-ea"/>
                <a:cs typeface="+mn-cs"/>
              </a:defRPr>
            </a:lvl5pPr>
            <a:lvl6pPr marL="1080000" indent="-180000" algn="l" defTabSz="914400" rtl="0" eaLnBrk="1" latinLnBrk="0" hangingPunct="1">
              <a:lnSpc>
                <a:spcPct val="100000"/>
              </a:lnSpc>
              <a:spcBef>
                <a:spcPts val="0"/>
              </a:spcBef>
              <a:spcAft>
                <a:spcPts val="700"/>
              </a:spcAft>
              <a:buSzPct val="150000"/>
              <a:buFont typeface="Arial" panose="020B0604020202020204" pitchFamily="34" charset="0"/>
              <a:buChar char="•"/>
              <a:defRPr sz="1200" kern="1200">
                <a:solidFill>
                  <a:schemeClr val="tx1"/>
                </a:solidFill>
                <a:latin typeface="+mn-lt"/>
                <a:ea typeface="+mn-ea"/>
                <a:cs typeface="+mn-cs"/>
              </a:defRPr>
            </a:lvl6pPr>
            <a:lvl7pPr marL="1260000" indent="-180000" algn="l" defTabSz="914400" rtl="0" eaLnBrk="1" latinLnBrk="0" hangingPunct="1">
              <a:lnSpc>
                <a:spcPct val="100000"/>
              </a:lnSpc>
              <a:spcBef>
                <a:spcPts val="0"/>
              </a:spcBef>
              <a:spcAft>
                <a:spcPts val="590"/>
              </a:spcAft>
              <a:buSzPct val="150000"/>
              <a:buFont typeface="Arial" panose="020B0604020202020204" pitchFamily="34" charset="0"/>
              <a:buChar char="•"/>
              <a:defRPr sz="1000" kern="1200">
                <a:solidFill>
                  <a:schemeClr val="tx1"/>
                </a:solidFill>
                <a:latin typeface="+mn-lt"/>
                <a:ea typeface="+mn-ea"/>
                <a:cs typeface="+mn-cs"/>
              </a:defRPr>
            </a:lvl7pPr>
            <a:lvl8pPr marL="1440000" indent="-180000" algn="l" defTabSz="914400" rtl="0" eaLnBrk="1" latinLnBrk="0" hangingPunct="1">
              <a:lnSpc>
                <a:spcPct val="100000"/>
              </a:lnSpc>
              <a:spcBef>
                <a:spcPts val="0"/>
              </a:spcBef>
              <a:spcAft>
                <a:spcPts val="590"/>
              </a:spcAft>
              <a:buSzPct val="150000"/>
              <a:buFont typeface="Arial" panose="020B0604020202020204" pitchFamily="34" charset="0"/>
              <a:buChar char="•"/>
              <a:defRPr sz="1000" kern="1200">
                <a:solidFill>
                  <a:schemeClr val="tx1"/>
                </a:solidFill>
                <a:latin typeface="+mn-lt"/>
                <a:ea typeface="+mn-ea"/>
                <a:cs typeface="+mn-cs"/>
              </a:defRPr>
            </a:lvl8pPr>
            <a:lvl9pPr marL="1620000" indent="-180000" algn="l" defTabSz="914400" rtl="0" eaLnBrk="1" latinLnBrk="0" hangingPunct="1">
              <a:lnSpc>
                <a:spcPct val="100000"/>
              </a:lnSpc>
              <a:spcBef>
                <a:spcPts val="0"/>
              </a:spcBef>
              <a:spcAft>
                <a:spcPts val="590"/>
              </a:spcAft>
              <a:buSzPct val="150000"/>
              <a:buFont typeface="Arial" panose="020B0604020202020204" pitchFamily="34" charset="0"/>
              <a:buChar char="•"/>
              <a:defRPr sz="1000" kern="1200">
                <a:solidFill>
                  <a:schemeClr val="tx1"/>
                </a:solidFill>
                <a:latin typeface="+mn-lt"/>
                <a:ea typeface="+mn-ea"/>
                <a:cs typeface="+mn-cs"/>
              </a:defRPr>
            </a:lvl9pPr>
          </a:lstStyle>
          <a:p>
            <a:pPr marL="0" indent="0">
              <a:buClr>
                <a:srgbClr val="F1A64B"/>
              </a:buClr>
              <a:buNone/>
            </a:pPr>
            <a:r>
              <a:rPr lang="sv-SE" sz="3600" b="1" dirty="0">
                <a:solidFill>
                  <a:schemeClr val="bg1"/>
                </a:solidFill>
                <a:latin typeface="Arial"/>
                <a:cs typeface="Calibri"/>
              </a:rPr>
              <a:t>Vad blir konsekvenserna av </a:t>
            </a:r>
            <a:br>
              <a:rPr lang="sv-SE" sz="3600" b="1" dirty="0">
                <a:solidFill>
                  <a:schemeClr val="bg1"/>
                </a:solidFill>
                <a:latin typeface="Arial"/>
                <a:cs typeface="Calibri"/>
              </a:rPr>
            </a:br>
            <a:r>
              <a:rPr lang="sv-SE" sz="3600" b="1" dirty="0">
                <a:solidFill>
                  <a:schemeClr val="bg1"/>
                </a:solidFill>
                <a:latin typeface="Arial"/>
                <a:cs typeface="Calibri"/>
              </a:rPr>
              <a:t>den nuvarande arbetsmiljön?</a:t>
            </a:r>
            <a:endParaRPr lang="sv-SE" sz="3600" b="1" dirty="0">
              <a:solidFill>
                <a:schemeClr val="bg1"/>
              </a:solidFill>
              <a:latin typeface="Arial"/>
              <a:cs typeface="Arial"/>
            </a:endParaRPr>
          </a:p>
        </p:txBody>
      </p:sp>
      <p:sp>
        <p:nvSpPr>
          <p:cNvPr id="10" name="Platshållare för innehåll 2">
            <a:extLst>
              <a:ext uri="{FF2B5EF4-FFF2-40B4-BE49-F238E27FC236}">
                <a16:creationId xmlns:a16="http://schemas.microsoft.com/office/drawing/2014/main" id="{B5B7239C-11B5-0D44-E2C2-6F528B8E5A6F}"/>
              </a:ext>
            </a:extLst>
          </p:cNvPr>
          <p:cNvSpPr txBox="1">
            <a:spLocks/>
          </p:cNvSpPr>
          <p:nvPr/>
        </p:nvSpPr>
        <p:spPr>
          <a:xfrm>
            <a:off x="1818640" y="5025946"/>
            <a:ext cx="9636760" cy="517031"/>
          </a:xfrm>
          <a:prstGeom prst="rect">
            <a:avLst/>
          </a:prstGeom>
        </p:spPr>
        <p:txBody>
          <a:bodyPr vert="horz" lIns="91440" tIns="45720" rIns="91440" bIns="45720" rtlCol="0" anchor="t">
            <a:normAutofit fontScale="92500" lnSpcReduction="20000"/>
          </a:bodyPr>
          <a:lstStyle>
            <a:lvl1pPr marL="180000" indent="-180000" algn="l" defTabSz="914400" rtl="0" eaLnBrk="1" latinLnBrk="0" hangingPunct="1">
              <a:lnSpc>
                <a:spcPct val="100000"/>
              </a:lnSpc>
              <a:spcBef>
                <a:spcPts val="0"/>
              </a:spcBef>
              <a:spcAft>
                <a:spcPts val="1200"/>
              </a:spcAft>
              <a:buSzPct val="150000"/>
              <a:buFont typeface="Arial" panose="020B0604020202020204" pitchFamily="34" charset="0"/>
              <a:buChar char="•"/>
              <a:defRPr sz="2000" kern="1200">
                <a:solidFill>
                  <a:schemeClr val="tx1"/>
                </a:solidFill>
                <a:latin typeface="+mn-lt"/>
                <a:ea typeface="+mn-ea"/>
                <a:cs typeface="+mn-cs"/>
              </a:defRPr>
            </a:lvl1pPr>
            <a:lvl2pPr marL="360000" indent="-180000" algn="l" defTabSz="914400" rtl="0" eaLnBrk="1" latinLnBrk="0" hangingPunct="1">
              <a:lnSpc>
                <a:spcPct val="100000"/>
              </a:lnSpc>
              <a:spcBef>
                <a:spcPts val="0"/>
              </a:spcBef>
              <a:spcAft>
                <a:spcPts val="1060"/>
              </a:spcAft>
              <a:buSzPct val="150000"/>
              <a:buFont typeface="Arial" panose="020B0604020202020204" pitchFamily="34" charset="0"/>
              <a:buChar char="•"/>
              <a:defRPr sz="1800" kern="1200">
                <a:solidFill>
                  <a:schemeClr val="tx1"/>
                </a:solidFill>
                <a:latin typeface="+mn-lt"/>
                <a:ea typeface="+mn-ea"/>
                <a:cs typeface="+mn-cs"/>
              </a:defRPr>
            </a:lvl2pPr>
            <a:lvl3pPr marL="540000" indent="-180000" algn="l" defTabSz="914400" rtl="0" eaLnBrk="1" latinLnBrk="0" hangingPunct="1">
              <a:lnSpc>
                <a:spcPct val="100000"/>
              </a:lnSpc>
              <a:spcBef>
                <a:spcPts val="0"/>
              </a:spcBef>
              <a:spcAft>
                <a:spcPts val="950"/>
              </a:spcAft>
              <a:buSzPct val="150000"/>
              <a:buFont typeface="Arial" panose="020B0604020202020204" pitchFamily="34" charset="0"/>
              <a:buChar char="•"/>
              <a:defRPr sz="1600" kern="1200">
                <a:solidFill>
                  <a:schemeClr val="tx1"/>
                </a:solidFill>
                <a:latin typeface="+mn-lt"/>
                <a:ea typeface="+mn-ea"/>
                <a:cs typeface="+mn-cs"/>
              </a:defRPr>
            </a:lvl3pPr>
            <a:lvl4pPr marL="720000" indent="-180000" algn="l" defTabSz="914400" rtl="0" eaLnBrk="1" latinLnBrk="0" hangingPunct="1">
              <a:lnSpc>
                <a:spcPct val="100000"/>
              </a:lnSpc>
              <a:spcBef>
                <a:spcPts val="0"/>
              </a:spcBef>
              <a:spcAft>
                <a:spcPts val="820"/>
              </a:spcAft>
              <a:buSzPct val="150000"/>
              <a:buFont typeface="Arial" panose="020B0604020202020204" pitchFamily="34" charset="0"/>
              <a:buChar char="•"/>
              <a:defRPr sz="1400" kern="1200">
                <a:solidFill>
                  <a:schemeClr val="tx1"/>
                </a:solidFill>
                <a:latin typeface="+mn-lt"/>
                <a:ea typeface="+mn-ea"/>
                <a:cs typeface="+mn-cs"/>
              </a:defRPr>
            </a:lvl4pPr>
            <a:lvl5pPr marL="900000" indent="-180000" algn="l" defTabSz="914400" rtl="0" eaLnBrk="1" latinLnBrk="0" hangingPunct="1">
              <a:lnSpc>
                <a:spcPct val="100000"/>
              </a:lnSpc>
              <a:spcBef>
                <a:spcPts val="0"/>
              </a:spcBef>
              <a:spcAft>
                <a:spcPts val="700"/>
              </a:spcAft>
              <a:buSzPct val="150000"/>
              <a:buFont typeface="Arial" panose="020B0604020202020204" pitchFamily="34" charset="0"/>
              <a:buChar char="•"/>
              <a:defRPr sz="1200" kern="1200">
                <a:solidFill>
                  <a:schemeClr val="tx1"/>
                </a:solidFill>
                <a:latin typeface="+mn-lt"/>
                <a:ea typeface="+mn-ea"/>
                <a:cs typeface="+mn-cs"/>
              </a:defRPr>
            </a:lvl5pPr>
            <a:lvl6pPr marL="1080000" indent="-180000" algn="l" defTabSz="914400" rtl="0" eaLnBrk="1" latinLnBrk="0" hangingPunct="1">
              <a:lnSpc>
                <a:spcPct val="100000"/>
              </a:lnSpc>
              <a:spcBef>
                <a:spcPts val="0"/>
              </a:spcBef>
              <a:spcAft>
                <a:spcPts val="700"/>
              </a:spcAft>
              <a:buSzPct val="150000"/>
              <a:buFont typeface="Arial" panose="020B0604020202020204" pitchFamily="34" charset="0"/>
              <a:buChar char="•"/>
              <a:defRPr sz="1200" kern="1200">
                <a:solidFill>
                  <a:schemeClr val="tx1"/>
                </a:solidFill>
                <a:latin typeface="+mn-lt"/>
                <a:ea typeface="+mn-ea"/>
                <a:cs typeface="+mn-cs"/>
              </a:defRPr>
            </a:lvl6pPr>
            <a:lvl7pPr marL="1260000" indent="-180000" algn="l" defTabSz="914400" rtl="0" eaLnBrk="1" latinLnBrk="0" hangingPunct="1">
              <a:lnSpc>
                <a:spcPct val="100000"/>
              </a:lnSpc>
              <a:spcBef>
                <a:spcPts val="0"/>
              </a:spcBef>
              <a:spcAft>
                <a:spcPts val="590"/>
              </a:spcAft>
              <a:buSzPct val="150000"/>
              <a:buFont typeface="Arial" panose="020B0604020202020204" pitchFamily="34" charset="0"/>
              <a:buChar char="•"/>
              <a:defRPr sz="1000" kern="1200">
                <a:solidFill>
                  <a:schemeClr val="tx1"/>
                </a:solidFill>
                <a:latin typeface="+mn-lt"/>
                <a:ea typeface="+mn-ea"/>
                <a:cs typeface="+mn-cs"/>
              </a:defRPr>
            </a:lvl7pPr>
            <a:lvl8pPr marL="1440000" indent="-180000" algn="l" defTabSz="914400" rtl="0" eaLnBrk="1" latinLnBrk="0" hangingPunct="1">
              <a:lnSpc>
                <a:spcPct val="100000"/>
              </a:lnSpc>
              <a:spcBef>
                <a:spcPts val="0"/>
              </a:spcBef>
              <a:spcAft>
                <a:spcPts val="590"/>
              </a:spcAft>
              <a:buSzPct val="150000"/>
              <a:buFont typeface="Arial" panose="020B0604020202020204" pitchFamily="34" charset="0"/>
              <a:buChar char="•"/>
              <a:defRPr sz="1000" kern="1200">
                <a:solidFill>
                  <a:schemeClr val="tx1"/>
                </a:solidFill>
                <a:latin typeface="+mn-lt"/>
                <a:ea typeface="+mn-ea"/>
                <a:cs typeface="+mn-cs"/>
              </a:defRPr>
            </a:lvl8pPr>
            <a:lvl9pPr marL="1620000" indent="-180000" algn="l" defTabSz="914400" rtl="0" eaLnBrk="1" latinLnBrk="0" hangingPunct="1">
              <a:lnSpc>
                <a:spcPct val="100000"/>
              </a:lnSpc>
              <a:spcBef>
                <a:spcPts val="0"/>
              </a:spcBef>
              <a:spcAft>
                <a:spcPts val="590"/>
              </a:spcAft>
              <a:buSzPct val="150000"/>
              <a:buFont typeface="Arial" panose="020B0604020202020204" pitchFamily="34" charset="0"/>
              <a:buChar char="•"/>
              <a:defRPr sz="1000" kern="1200">
                <a:solidFill>
                  <a:schemeClr val="tx1"/>
                </a:solidFill>
                <a:latin typeface="+mn-lt"/>
                <a:ea typeface="+mn-ea"/>
                <a:cs typeface="+mn-cs"/>
              </a:defRPr>
            </a:lvl9pPr>
          </a:lstStyle>
          <a:p>
            <a:pPr marL="0" indent="0">
              <a:buClr>
                <a:srgbClr val="E97E88"/>
              </a:buClr>
              <a:buNone/>
            </a:pPr>
            <a:r>
              <a:rPr lang="sv-SE" sz="3600" b="1" dirty="0">
                <a:solidFill>
                  <a:schemeClr val="bg1"/>
                </a:solidFill>
                <a:latin typeface="Arial"/>
                <a:cs typeface="Calibri"/>
              </a:rPr>
              <a:t>Vad påverkar arbetsmiljön idag?</a:t>
            </a:r>
          </a:p>
        </p:txBody>
      </p:sp>
      <p:sp>
        <p:nvSpPr>
          <p:cNvPr id="14" name="Rektangel 13">
            <a:extLst>
              <a:ext uri="{FF2B5EF4-FFF2-40B4-BE49-F238E27FC236}">
                <a16:creationId xmlns:a16="http://schemas.microsoft.com/office/drawing/2014/main" id="{E74CB5CF-360B-90DA-05B3-20B5AACA6BBE}"/>
              </a:ext>
            </a:extLst>
          </p:cNvPr>
          <p:cNvSpPr/>
          <p:nvPr/>
        </p:nvSpPr>
        <p:spPr>
          <a:xfrm>
            <a:off x="8897869" y="924237"/>
            <a:ext cx="3294131" cy="500731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solidFill>
                <a:schemeClr val="tx1"/>
              </a:solidFill>
            </a:endParaRPr>
          </a:p>
        </p:txBody>
      </p:sp>
      <p:pic>
        <p:nvPicPr>
          <p:cNvPr id="16" name="Bild 15">
            <a:extLst>
              <a:ext uri="{FF2B5EF4-FFF2-40B4-BE49-F238E27FC236}">
                <a16:creationId xmlns:a16="http://schemas.microsoft.com/office/drawing/2014/main" id="{E092D4C0-74C3-2600-336B-0C00DFAA7E2C}"/>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9508965" y="1669774"/>
            <a:ext cx="1998942" cy="3488792"/>
          </a:xfrm>
          <a:prstGeom prst="rect">
            <a:avLst/>
          </a:prstGeom>
        </p:spPr>
      </p:pic>
    </p:spTree>
    <p:extLst>
      <p:ext uri="{BB962C8B-B14F-4D97-AF65-F5344CB8AC3E}">
        <p14:creationId xmlns:p14="http://schemas.microsoft.com/office/powerpoint/2010/main" val="590564378"/>
      </p:ext>
    </p:extLst>
  </p:cSld>
  <p:clrMapOvr>
    <a:masterClrMapping/>
  </p:clrMapOvr>
  <p:transition spd="slow">
    <p:push dir="u"/>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ktangel 16">
            <a:extLst>
              <a:ext uri="{FF2B5EF4-FFF2-40B4-BE49-F238E27FC236}">
                <a16:creationId xmlns:a16="http://schemas.microsoft.com/office/drawing/2014/main" id="{23A347E0-F14A-411D-91C3-C9293CD10150}"/>
              </a:ext>
            </a:extLst>
          </p:cNvPr>
          <p:cNvSpPr/>
          <p:nvPr/>
        </p:nvSpPr>
        <p:spPr>
          <a:xfrm>
            <a:off x="-20761" y="924237"/>
            <a:ext cx="11733392" cy="500731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solidFill>
                <a:schemeClr val="tx1"/>
              </a:solidFill>
            </a:endParaRPr>
          </a:p>
        </p:txBody>
      </p:sp>
      <p:sp>
        <p:nvSpPr>
          <p:cNvPr id="16" name="Rektangel 15">
            <a:extLst>
              <a:ext uri="{FF2B5EF4-FFF2-40B4-BE49-F238E27FC236}">
                <a16:creationId xmlns:a16="http://schemas.microsoft.com/office/drawing/2014/main" id="{13BF3869-B691-5CD0-B2DD-42C8F9850840}"/>
              </a:ext>
            </a:extLst>
          </p:cNvPr>
          <p:cNvSpPr/>
          <p:nvPr/>
        </p:nvSpPr>
        <p:spPr>
          <a:xfrm>
            <a:off x="0" y="2742198"/>
            <a:ext cx="11704680" cy="1368739"/>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solidFill>
                <a:schemeClr val="tx1"/>
              </a:solidFill>
            </a:endParaRPr>
          </a:p>
        </p:txBody>
      </p:sp>
      <p:sp>
        <p:nvSpPr>
          <p:cNvPr id="5" name="Rubrik 2">
            <a:extLst>
              <a:ext uri="{FF2B5EF4-FFF2-40B4-BE49-F238E27FC236}">
                <a16:creationId xmlns:a16="http://schemas.microsoft.com/office/drawing/2014/main" id="{F8AB0330-62CA-562E-4E3D-C7AE7B20CCF3}"/>
              </a:ext>
            </a:extLst>
          </p:cNvPr>
          <p:cNvSpPr txBox="1">
            <a:spLocks/>
          </p:cNvSpPr>
          <p:nvPr/>
        </p:nvSpPr>
        <p:spPr>
          <a:xfrm>
            <a:off x="731837" y="929102"/>
            <a:ext cx="10728325" cy="973139"/>
          </a:xfrm>
          <a:prstGeom prst="rect">
            <a:avLst/>
          </a:prstGeom>
        </p:spPr>
        <p:txBody>
          <a:bodyPr anchor="b"/>
          <a:lstStyle>
            <a:lvl1pPr algn="l" defTabSz="914400" rtl="0" eaLnBrk="1" latinLnBrk="0" hangingPunct="1">
              <a:lnSpc>
                <a:spcPct val="90000"/>
              </a:lnSpc>
              <a:spcBef>
                <a:spcPct val="0"/>
              </a:spcBef>
              <a:buNone/>
              <a:defRPr sz="3600" b="1" kern="1200">
                <a:solidFill>
                  <a:schemeClr val="tx1"/>
                </a:solidFill>
                <a:latin typeface="+mj-lt"/>
                <a:ea typeface="+mj-ea"/>
                <a:cs typeface="+mj-cs"/>
              </a:defRPr>
            </a:lvl1pPr>
          </a:lstStyle>
          <a:p>
            <a:pPr algn="ctr"/>
            <a:r>
              <a:rPr lang="sv-SE" dirty="0">
                <a:solidFill>
                  <a:schemeClr val="bg1"/>
                </a:solidFill>
                <a:cs typeface="Calibri Light"/>
              </a:rPr>
              <a:t>Skulle något kunna förbättras?</a:t>
            </a:r>
            <a:endParaRPr lang="sv-SE" dirty="0">
              <a:solidFill>
                <a:schemeClr val="bg1"/>
              </a:solidFill>
            </a:endParaRPr>
          </a:p>
        </p:txBody>
      </p:sp>
      <p:sp>
        <p:nvSpPr>
          <p:cNvPr id="7" name="Rektangel 6">
            <a:extLst>
              <a:ext uri="{FF2B5EF4-FFF2-40B4-BE49-F238E27FC236}">
                <a16:creationId xmlns:a16="http://schemas.microsoft.com/office/drawing/2014/main" id="{E8ACA352-65A2-8844-0BE5-67870ABB12A1}"/>
              </a:ext>
            </a:extLst>
          </p:cNvPr>
          <p:cNvSpPr/>
          <p:nvPr/>
        </p:nvSpPr>
        <p:spPr>
          <a:xfrm>
            <a:off x="8905820" y="2742198"/>
            <a:ext cx="2806811" cy="4151583"/>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solidFill>
                <a:schemeClr val="tx1"/>
              </a:solidFill>
            </a:endParaRPr>
          </a:p>
        </p:txBody>
      </p:sp>
      <p:pic>
        <p:nvPicPr>
          <p:cNvPr id="9" name="Bild 8">
            <a:extLst>
              <a:ext uri="{FF2B5EF4-FFF2-40B4-BE49-F238E27FC236}">
                <a16:creationId xmlns:a16="http://schemas.microsoft.com/office/drawing/2014/main" id="{CF44FF79-1205-3F7C-D1F0-1F164DC5A93B}"/>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3367556" y="1179845"/>
            <a:ext cx="4969567" cy="4849334"/>
          </a:xfrm>
          <a:prstGeom prst="rect">
            <a:avLst/>
          </a:prstGeom>
        </p:spPr>
      </p:pic>
    </p:spTree>
    <p:extLst>
      <p:ext uri="{BB962C8B-B14F-4D97-AF65-F5344CB8AC3E}">
        <p14:creationId xmlns:p14="http://schemas.microsoft.com/office/powerpoint/2010/main" val="898574976"/>
      </p:ext>
    </p:extLst>
  </p:cSld>
  <p:clrMapOvr>
    <a:masterClrMapping/>
  </p:clrMapOvr>
  <p:transition spd="slow">
    <p:push/>
  </p:transition>
</p:sld>
</file>

<file path=ppt/theme/theme1.xml><?xml version="1.0" encoding="utf-8"?>
<a:theme xmlns:a="http://schemas.openxmlformats.org/drawingml/2006/main" name="Byggföretagen">
  <a:themeElements>
    <a:clrScheme name="Byggföretagen (ny)">
      <a:dk1>
        <a:sysClr val="windowText" lastClr="000000"/>
      </a:dk1>
      <a:lt1>
        <a:sysClr val="window" lastClr="FFFFFF"/>
      </a:lt1>
      <a:dk2>
        <a:srgbClr val="000000"/>
      </a:dk2>
      <a:lt2>
        <a:srgbClr val="FFFFFF"/>
      </a:lt2>
      <a:accent1>
        <a:srgbClr val="5C6D74"/>
      </a:accent1>
      <a:accent2>
        <a:srgbClr val="ADC0C9"/>
      </a:accent2>
      <a:accent3>
        <a:srgbClr val="63754B"/>
      </a:accent3>
      <a:accent4>
        <a:srgbClr val="806E5C"/>
      </a:accent4>
      <a:accent5>
        <a:srgbClr val="EBD3AD"/>
      </a:accent5>
      <a:accent6>
        <a:srgbClr val="643335"/>
      </a:accent6>
      <a:hlink>
        <a:srgbClr val="806E5C"/>
      </a:hlink>
      <a:folHlink>
        <a:srgbClr val="ADC0C9"/>
      </a:folHlink>
    </a:clrScheme>
    <a:fontScheme name="Byggföretagen_Font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bodyPr rtlCol="0" anchor="ctr"/>
      <a:lstStyle>
        <a:defPPr algn="ctr">
          <a:defRPr dirty="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w="12700"/>
      </a:spPr>
      <a:bodyPr/>
      <a:lstStyle/>
      <a:style>
        <a:lnRef idx="1">
          <a:schemeClr val="accent1"/>
        </a:lnRef>
        <a:fillRef idx="0">
          <a:schemeClr val="accent1"/>
        </a:fillRef>
        <a:effectRef idx="0">
          <a:schemeClr val="accent1"/>
        </a:effectRef>
        <a:fontRef idx="minor">
          <a:schemeClr val="tx1"/>
        </a:fontRef>
      </a:style>
    </a:lnDef>
  </a:objectDefaults>
  <a:extraClrSchemeLst/>
  <a:custClrLst>
    <a:custClr name="Byggföretagen Grön Accent">
      <a:srgbClr val="8FFE57"/>
    </a:custClr>
    <a:custClr>
      <a:srgbClr val="FFFC4D"/>
    </a:custClr>
    <a:custClr name="Byggföretagen Korall Accent">
      <a:srgbClr val="FF634F"/>
    </a:custClr>
  </a:custClrLst>
  <a:extLst>
    <a:ext uri="{05A4C25C-085E-4340-85A3-A5531E510DB2}">
      <thm15:themeFamily xmlns:thm15="http://schemas.microsoft.com/office/thememl/2012/main" name="Presentation3" id="{19F63EB6-EC44-4BA9-8A3E-A562B040D558}" vid="{8E59C905-360D-4EDD-A4B5-DD4B16C26D7A}"/>
    </a:ext>
  </a:extLst>
</a:theme>
</file>

<file path=ppt/theme/theme2.xml><?xml version="1.0" encoding="utf-8"?>
<a:theme xmlns:a="http://schemas.openxmlformats.org/drawingml/2006/main" name="Office-tema">
  <a:themeElements>
    <a:clrScheme name="Gråskala">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tema">
  <a:themeElements>
    <a:clrScheme name="Gråskala">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9e58c1f7-bbf1-42d6-a735-b206d0950de4">
      <Terms xmlns="http://schemas.microsoft.com/office/infopath/2007/PartnerControls"/>
    </lcf76f155ced4ddcb4097134ff3c332f>
    <TaxCatchAll xmlns="468d7caf-e74b-4c2d-a7c1-1670e70641b0"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F942FB2BAA6CB845BBBF7D11C4524974" ma:contentTypeVersion="9" ma:contentTypeDescription="Create a new document." ma:contentTypeScope="" ma:versionID="551c6b475e6e1d24ac28c042379c3136">
  <xsd:schema xmlns:xsd="http://www.w3.org/2001/XMLSchema" xmlns:xs="http://www.w3.org/2001/XMLSchema" xmlns:p="http://schemas.microsoft.com/office/2006/metadata/properties" xmlns:ns2="9e58c1f7-bbf1-42d6-a735-b206d0950de4" xmlns:ns3="468d7caf-e74b-4c2d-a7c1-1670e70641b0" targetNamespace="http://schemas.microsoft.com/office/2006/metadata/properties" ma:root="true" ma:fieldsID="3791646237218f8837658a5271c594b8" ns2:_="" ns3:_="">
    <xsd:import namespace="9e58c1f7-bbf1-42d6-a735-b206d0950de4"/>
    <xsd:import namespace="468d7caf-e74b-4c2d-a7c1-1670e70641b0"/>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e58c1f7-bbf1-42d6-a735-b206d0950de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346dfa3c-b651-4bbc-9963-d4a085471163" ma:termSetId="09814cd3-568e-fe90-9814-8d621ff8fb84" ma:anchorId="fba54fb3-c3e1-fe81-a776-ca4b69148c4d" ma:open="true" ma:isKeyword="false">
      <xsd:complexType>
        <xsd:sequence>
          <xsd:element ref="pc:Terms" minOccurs="0" maxOccurs="1"/>
        </xsd:sequence>
      </xsd:complexType>
    </xsd:element>
    <xsd:element name="MediaServiceDateTaken" ma:index="13" nillable="true" ma:displayName="MediaServiceDateTaken" ma:hidden="true" ma:indexed="true" ma:internalName="MediaServiceDateTaken"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68d7caf-e74b-4c2d-a7c1-1670e70641b0"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5f95ed74-6068-44ee-ab0b-9e0c3300ac2d}" ma:internalName="TaxCatchAll" ma:showField="CatchAllData" ma:web="468d7caf-e74b-4c2d-a7c1-1670e70641b0">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297602D-8A4F-41B2-BB01-B24CE38925EB}">
  <ds:schemaRefs>
    <ds:schemaRef ds:uri="http://schemas.microsoft.com/sharepoint/v3/contenttype/forms"/>
  </ds:schemaRefs>
</ds:datastoreItem>
</file>

<file path=customXml/itemProps2.xml><?xml version="1.0" encoding="utf-8"?>
<ds:datastoreItem xmlns:ds="http://schemas.openxmlformats.org/officeDocument/2006/customXml" ds:itemID="{81596914-FC7F-4CB1-85B4-DAFD13BBBD4D}">
  <ds:schemaRefs>
    <ds:schemaRef ds:uri="http://schemas.microsoft.com/office/2006/metadata/properties"/>
    <ds:schemaRef ds:uri="9e58c1f7-bbf1-42d6-a735-b206d0950de4"/>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www.w3.org/XML/1998/namespace"/>
    <ds:schemaRef ds:uri="http://purl.org/dc/dcmitype/"/>
    <ds:schemaRef ds:uri="468d7caf-e74b-4c2d-a7c1-1670e70641b0"/>
  </ds:schemaRefs>
</ds:datastoreItem>
</file>

<file path=customXml/itemProps3.xml><?xml version="1.0" encoding="utf-8"?>
<ds:datastoreItem xmlns:ds="http://schemas.openxmlformats.org/officeDocument/2006/customXml" ds:itemID="{1EEB099B-F2EA-40E6-97AB-8B96FFE02D8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e58c1f7-bbf1-42d6-a735-b206d0950de4"/>
    <ds:schemaRef ds:uri="468d7caf-e74b-4c2d-a7c1-1670e70641b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0</TotalTime>
  <Words>2582</Words>
  <Application>Microsoft Office PowerPoint</Application>
  <PresentationFormat>Bredbild</PresentationFormat>
  <Paragraphs>187</Paragraphs>
  <Slides>12</Slides>
  <Notes>12</Notes>
  <HiddenSlides>0</HiddenSlides>
  <MMClips>1</MMClips>
  <ScaleCrop>false</ScaleCrop>
  <HeadingPairs>
    <vt:vector size="6" baseType="variant">
      <vt:variant>
        <vt:lpstr>Använt teckensnitt</vt:lpstr>
      </vt:variant>
      <vt:variant>
        <vt:i4>3</vt:i4>
      </vt:variant>
      <vt:variant>
        <vt:lpstr>Tema</vt:lpstr>
      </vt:variant>
      <vt:variant>
        <vt:i4>1</vt:i4>
      </vt:variant>
      <vt:variant>
        <vt:lpstr>Bildrubriker</vt:lpstr>
      </vt:variant>
      <vt:variant>
        <vt:i4>12</vt:i4>
      </vt:variant>
    </vt:vector>
  </HeadingPairs>
  <TitlesOfParts>
    <vt:vector size="16" baseType="lpstr">
      <vt:lpstr>Arial</vt:lpstr>
      <vt:lpstr>Calibri</vt:lpstr>
      <vt:lpstr>Segoe UI</vt:lpstr>
      <vt:lpstr>Byggföretagen</vt:lpstr>
      <vt:lpstr>Chefers och tjänstemäns arbetsmiljö</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Riddarström, Johan</dc:creator>
  <cp:keywords>class='Open'</cp:keywords>
  <cp:lastModifiedBy>Irena Franzén</cp:lastModifiedBy>
  <cp:revision>33</cp:revision>
  <dcterms:created xsi:type="dcterms:W3CDTF">2021-02-12T07:17:19Z</dcterms:created>
  <dcterms:modified xsi:type="dcterms:W3CDTF">2022-10-19T09:59:23Z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0x010100F942FB2BAA6CB845BBBF7D11C4524974</vt:lpwstr>
  </property>
</Properties>
</file>